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92" r:id="rId2"/>
    <p:sldId id="257" r:id="rId3"/>
    <p:sldId id="277" r:id="rId4"/>
    <p:sldId id="276" r:id="rId5"/>
    <p:sldId id="258" r:id="rId6"/>
    <p:sldId id="259" r:id="rId7"/>
    <p:sldId id="260" r:id="rId8"/>
    <p:sldId id="262" r:id="rId9"/>
    <p:sldId id="278" r:id="rId10"/>
    <p:sldId id="263" r:id="rId11"/>
    <p:sldId id="274" r:id="rId12"/>
    <p:sldId id="269" r:id="rId13"/>
    <p:sldId id="270" r:id="rId14"/>
    <p:sldId id="290" r:id="rId15"/>
    <p:sldId id="279" r:id="rId16"/>
    <p:sldId id="295" r:id="rId17"/>
    <p:sldId id="296" r:id="rId18"/>
    <p:sldId id="299" r:id="rId19"/>
    <p:sldId id="294" r:id="rId20"/>
    <p:sldId id="286" r:id="rId21"/>
    <p:sldId id="289" r:id="rId22"/>
    <p:sldId id="288" r:id="rId23"/>
  </p:sldIdLst>
  <p:sldSz cx="9144000" cy="5143500" type="screen16x9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000"/>
    <a:srgbClr val="97B953"/>
    <a:srgbClr val="9F092D"/>
    <a:srgbClr val="F9AD6F"/>
    <a:srgbClr val="6B6B6B"/>
    <a:srgbClr val="4D4D4D"/>
    <a:srgbClr val="5252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 showGuides="1">
      <p:cViewPr>
        <p:scale>
          <a:sx n="107" d="100"/>
          <a:sy n="107" d="100"/>
        </p:scale>
        <p:origin x="-90" y="-540"/>
      </p:cViewPr>
      <p:guideLst>
        <p:guide orient="horz" pos="192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3" y="1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/>
          <a:lstStyle>
            <a:lvl1pPr algn="r">
              <a:defRPr sz="1200"/>
            </a:lvl1pPr>
          </a:lstStyle>
          <a:p>
            <a:fld id="{FB6166E3-A575-48F3-B482-2359514F61E2}" type="datetimeFigureOut">
              <a:rPr lang="ru-RU" smtClean="0"/>
              <a:t>24.05.2016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675" y="746125"/>
            <a:ext cx="662940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75" tIns="45587" rIns="91175" bIns="4558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6"/>
            <a:ext cx="5408930" cy="4474131"/>
          </a:xfrm>
          <a:prstGeom prst="rect">
            <a:avLst/>
          </a:prstGeom>
        </p:spPr>
        <p:txBody>
          <a:bodyPr vert="horz" lIns="91175" tIns="45587" rIns="91175" bIns="4558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3663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3" y="9443663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 anchor="b"/>
          <a:lstStyle>
            <a:lvl1pPr algn="r">
              <a:defRPr sz="1200"/>
            </a:lvl1pPr>
          </a:lstStyle>
          <a:p>
            <a:fld id="{10665B0C-4BBD-48DE-B2D9-60F968565F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87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0997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38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099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099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6320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763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771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382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382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38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24.05.2016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237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24.05.2016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044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24.05.2016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6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24.05.2016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816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24.05.2016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495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24.05.2016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6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24.05.2016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51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24.05.2016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264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24.05.2016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881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24.05.2016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129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t>24.05.2016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8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3B1F3-EA2F-4977-A203-76520683ACE0}" type="datetimeFigureOut">
              <a:rPr lang="ru-RU" smtClean="0"/>
              <a:t>24.05.2016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C58F7-2174-4BE3-899B-110F13C2A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58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gif"/><Relationship Id="rId4" Type="http://schemas.openxmlformats.org/officeDocument/2006/relationships/image" Target="../media/image3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gif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7.png"/><Relationship Id="rId7" Type="http://schemas.microsoft.com/office/2007/relationships/hdphoto" Target="../media/hdphoto1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microsoft.com/office/2007/relationships/hdphoto" Target="../media/hdphoto10.wdp"/><Relationship Id="rId4" Type="http://schemas.openxmlformats.org/officeDocument/2006/relationships/image" Target="../media/image38.png"/><Relationship Id="rId9" Type="http://schemas.openxmlformats.org/officeDocument/2006/relationships/image" Target="../media/image4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microsoft.com/office/2007/relationships/hdphoto" Target="../media/hdphoto1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gif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3" Type="http://schemas.openxmlformats.org/officeDocument/2006/relationships/image" Target="../media/image2.jpe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jpeg"/><Relationship Id="rId11" Type="http://schemas.openxmlformats.org/officeDocument/2006/relationships/image" Target="../media/image49.emf"/><Relationship Id="rId5" Type="http://schemas.openxmlformats.org/officeDocument/2006/relationships/image" Target="../media/image58.jpeg"/><Relationship Id="rId10" Type="http://schemas.openxmlformats.org/officeDocument/2006/relationships/image" Target="../media/image63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emf"/><Relationship Id="rId4" Type="http://schemas.openxmlformats.org/officeDocument/2006/relationships/image" Target="../media/image6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emf"/><Relationship Id="rId4" Type="http://schemas.openxmlformats.org/officeDocument/2006/relationships/image" Target="../media/image6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emf"/><Relationship Id="rId4" Type="http://schemas.openxmlformats.org/officeDocument/2006/relationships/image" Target="../media/image6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2.jpe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7.jpeg"/><Relationship Id="rId10" Type="http://schemas.microsoft.com/office/2007/relationships/hdphoto" Target="../media/hdphoto4.wdp"/><Relationship Id="rId4" Type="http://schemas.openxmlformats.org/officeDocument/2006/relationships/image" Target="../media/image6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gif"/><Relationship Id="rId7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microsoft.com/office/2007/relationships/hdphoto" Target="../media/hdphoto8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5" Type="http://schemas.microsoft.com/office/2007/relationships/hdphoto" Target="../media/hdphoto9.wdp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5.gif"/><Relationship Id="rId3" Type="http://schemas.openxmlformats.org/officeDocument/2006/relationships/image" Target="../media/image2.jpeg"/><Relationship Id="rId7" Type="http://schemas.openxmlformats.org/officeDocument/2006/relationships/image" Target="../media/image30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png"/><Relationship Id="rId9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gif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Прямоугольник 86"/>
          <p:cNvSpPr/>
          <p:nvPr/>
        </p:nvSpPr>
        <p:spPr>
          <a:xfrm>
            <a:off x="0" y="3939902"/>
            <a:ext cx="9144000" cy="142876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Rectangle 2"/>
          <p:cNvSpPr>
            <a:spLocks noChangeArrowheads="1"/>
          </p:cNvSpPr>
          <p:nvPr/>
        </p:nvSpPr>
        <p:spPr bwMode="auto">
          <a:xfrm rot="-5400000">
            <a:off x="-2209006" y="2386806"/>
            <a:ext cx="5148263" cy="371475"/>
          </a:xfrm>
          <a:prstGeom prst="rect">
            <a:avLst/>
          </a:prstGeom>
          <a:solidFill>
            <a:srgbClr val="EAEAEA"/>
          </a:solidFill>
          <a:ln w="127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ru-RU" dirty="0">
              <a:latin typeface="Calibri" pitchFamily="34" charset="0"/>
            </a:endParaRPr>
          </a:p>
        </p:txBody>
      </p:sp>
      <p:sp>
        <p:nvSpPr>
          <p:cNvPr id="80" name="Rectangle 4"/>
          <p:cNvSpPr>
            <a:spLocks noChangeArrowheads="1"/>
          </p:cNvSpPr>
          <p:nvPr/>
        </p:nvSpPr>
        <p:spPr bwMode="auto">
          <a:xfrm rot="-5400000">
            <a:off x="-1853406" y="2169318"/>
            <a:ext cx="5146676" cy="792163"/>
          </a:xfrm>
          <a:prstGeom prst="rect">
            <a:avLst/>
          </a:prstGeom>
          <a:solidFill>
            <a:srgbClr val="99B2B2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itchFamily="34" charset="0"/>
            </a:endParaRPr>
          </a:p>
        </p:txBody>
      </p:sp>
      <p:sp>
        <p:nvSpPr>
          <p:cNvPr id="81" name="Rectangle 2"/>
          <p:cNvSpPr>
            <a:spLocks noChangeArrowheads="1"/>
          </p:cNvSpPr>
          <p:nvPr/>
        </p:nvSpPr>
        <p:spPr bwMode="auto">
          <a:xfrm>
            <a:off x="1144588" y="223405"/>
            <a:ext cx="7531867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ru-RU" b="1" dirty="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ahoma" pitchFamily="34" charset="0"/>
              </a:rPr>
              <a:t>Военный комиссариат Республики Татарстан</a:t>
            </a:r>
            <a:endParaRPr lang="ru-RU" b="1" i="1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86" name="Text Box 6"/>
          <p:cNvSpPr txBox="1">
            <a:spLocks noChangeArrowheads="1"/>
          </p:cNvSpPr>
          <p:nvPr/>
        </p:nvSpPr>
        <p:spPr bwMode="auto">
          <a:xfrm>
            <a:off x="1089391" y="2571750"/>
            <a:ext cx="7704856" cy="83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/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ВСЕРОССИЙСКОЕ </a:t>
            </a:r>
          </a:p>
          <a:p>
            <a:pPr algn="ctr"/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ВОЕННО-ПАТРИОТИЧЕСКОЕ ДВИЖЕНИЕ «ЮНАРМИЯ»</a:t>
            </a:r>
          </a:p>
        </p:txBody>
      </p:sp>
      <p:pic>
        <p:nvPicPr>
          <p:cNvPr id="9" name="Picture 5" descr="Средняя эмблема МО (орел)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0704" y="1059582"/>
            <a:ext cx="230748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8676456" y="87474"/>
            <a:ext cx="36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959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044" y="-14376"/>
            <a:ext cx="9540044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69919" y="772712"/>
            <a:ext cx="7814550" cy="2078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Республиканская  </a:t>
            </a:r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общественная организация </a:t>
            </a: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ветеранов (инвалидов) Республики Татарстан «Союз ветеранов Республики Татарстан»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Общественно-государственная обединение «Добровольное общество содействия армии, авиации и флоту России» Республики Татарстан</a:t>
            </a:r>
            <a:endParaRPr lang="en-US" dirty="0">
              <a:solidFill>
                <a:srgbClr val="9A0000"/>
              </a:solidFill>
              <a:latin typeface="Arial Narrow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Региональное отделение всероссийской общественной организации Русское Географическое общество в Республике Татарстан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35697" y="249492"/>
            <a:ext cx="65527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УЧРЕДИТЕЛИ В РЕСПУБЛИКЕ ТАТАРСТАН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3" t="20304" b="11966"/>
          <a:stretch/>
        </p:blipFill>
        <p:spPr bwMode="auto">
          <a:xfrm>
            <a:off x="107506" y="154465"/>
            <a:ext cx="1728191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  <p:pic>
        <p:nvPicPr>
          <p:cNvPr id="18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46" y="843558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65" y="1599643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65" y="2235892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251520" y="3075806"/>
            <a:ext cx="8685349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solidFill>
                  <a:srgbClr val="9A0000"/>
                </a:solidFill>
                <a:latin typeface="Arial Narrow" pitchFamily="34" charset="0"/>
              </a:rPr>
              <a:t>Структуры, оказывающие содействие :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Военный комиссариат Республики  Татарстан;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Министерство молодежи и спорту Республики Татарстан;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Министерство образования и науки Республики Татарстан;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Воинские части, расположенные на территории Республики Татарстан.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ru-RU" dirty="0" smtClean="0">
              <a:solidFill>
                <a:srgbClr val="9A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0538"/>
            <a:ext cx="9132739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" name="Прямоугольник 97"/>
          <p:cNvSpPr/>
          <p:nvPr/>
        </p:nvSpPr>
        <p:spPr>
          <a:xfrm>
            <a:off x="395536" y="249492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ИНФОРМАЦИОННОЕ</a:t>
            </a:r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 </a:t>
            </a:r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СОПРОВОЖДЕНИЕ</a:t>
            </a:r>
          </a:p>
        </p:txBody>
      </p:sp>
      <p:sp>
        <p:nvSpPr>
          <p:cNvPr id="28" name="AutoShape 4"/>
          <p:cNvSpPr>
            <a:spLocks noChangeArrowheads="1"/>
          </p:cNvSpPr>
          <p:nvPr/>
        </p:nvSpPr>
        <p:spPr bwMode="gray">
          <a:xfrm>
            <a:off x="1092197" y="795429"/>
            <a:ext cx="7685053" cy="517343"/>
          </a:xfrm>
          <a:prstGeom prst="roundRect">
            <a:avLst>
              <a:gd name="adj" fmla="val 20254"/>
            </a:avLst>
          </a:prstGeom>
          <a:solidFill>
            <a:srgbClr val="F9AD6F"/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1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9" name="AutoShape 4"/>
          <p:cNvSpPr>
            <a:spLocks noChangeArrowheads="1"/>
          </p:cNvSpPr>
          <p:nvPr/>
        </p:nvSpPr>
        <p:spPr bwMode="gray">
          <a:xfrm>
            <a:off x="2071339" y="1851670"/>
            <a:ext cx="6730885" cy="480398"/>
          </a:xfrm>
          <a:prstGeom prst="roundRect">
            <a:avLst>
              <a:gd name="adj" fmla="val 17972"/>
            </a:avLst>
          </a:prstGeom>
          <a:solidFill>
            <a:srgbClr val="F9AD6F"/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gray">
          <a:xfrm>
            <a:off x="1611019" y="1369099"/>
            <a:ext cx="7185071" cy="408347"/>
          </a:xfrm>
          <a:prstGeom prst="roundRect">
            <a:avLst>
              <a:gd name="adj" fmla="val 20254"/>
            </a:avLst>
          </a:prstGeom>
          <a:solidFill>
            <a:srgbClr val="F9AD6F"/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1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92197" y="789553"/>
            <a:ext cx="7656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9A0000"/>
                </a:solidFill>
                <a:latin typeface="Arial Narrow" pitchFamily="34" charset="0"/>
              </a:rPr>
              <a:t>Минобороны России: </a:t>
            </a:r>
            <a:r>
              <a:rPr lang="ru-RU" sz="1400" dirty="0">
                <a:solidFill>
                  <a:srgbClr val="9A0000"/>
                </a:solidFill>
                <a:latin typeface="Arial Narrow" pitchFamily="34" charset="0"/>
              </a:rPr>
              <a:t>Телеканал «Звезда</a:t>
            </a:r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</a:rPr>
              <a:t>», газета </a:t>
            </a:r>
            <a:r>
              <a:rPr lang="ru-RU" sz="1400" dirty="0">
                <a:solidFill>
                  <a:srgbClr val="9A0000"/>
                </a:solidFill>
                <a:latin typeface="Arial Narrow" pitchFamily="34" charset="0"/>
              </a:rPr>
              <a:t>«Красная звезда</a:t>
            </a:r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</a:rPr>
              <a:t>»; сайт Минобороны России; радио «Звезда-</a:t>
            </a:r>
            <a:r>
              <a:rPr lang="en-US" sz="1400" dirty="0" smtClean="0">
                <a:solidFill>
                  <a:srgbClr val="9A0000"/>
                </a:solidFill>
                <a:latin typeface="Arial Narrow" pitchFamily="34" charset="0"/>
              </a:rPr>
              <a:t>FM</a:t>
            </a:r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</a:rPr>
              <a:t>», военные журналы, телестудия Черноморского флота</a:t>
            </a:r>
            <a:endParaRPr lang="ru-RU" sz="14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691679" y="1369100"/>
            <a:ext cx="70567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9A0000"/>
                </a:solidFill>
                <a:latin typeface="Arial Narrow" pitchFamily="34" charset="0"/>
              </a:rPr>
              <a:t>Военные программы центральных электронных средств массовой информации</a:t>
            </a:r>
            <a:endParaRPr lang="ru-RU" sz="16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2071339" y="1919008"/>
            <a:ext cx="6724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9A0000"/>
                </a:solidFill>
                <a:latin typeface="Arial Narrow" pitchFamily="34" charset="0"/>
              </a:rPr>
              <a:t>Электронные и печатные  средства массовой информации силовых структур</a:t>
            </a:r>
            <a:endParaRPr lang="ru-RU" sz="16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104" name="AutoShape 4"/>
          <p:cNvSpPr>
            <a:spLocks noChangeArrowheads="1"/>
          </p:cNvSpPr>
          <p:nvPr/>
        </p:nvSpPr>
        <p:spPr bwMode="gray">
          <a:xfrm>
            <a:off x="1691679" y="2931790"/>
            <a:ext cx="7158875" cy="430491"/>
          </a:xfrm>
          <a:prstGeom prst="roundRect">
            <a:avLst>
              <a:gd name="adj" fmla="val 19862"/>
            </a:avLst>
          </a:prstGeom>
          <a:solidFill>
            <a:srgbClr val="F9AD6F"/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1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1774271" y="2931790"/>
            <a:ext cx="71576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9A0000"/>
                </a:solidFill>
                <a:latin typeface="Arial Narrow" pitchFamily="34" charset="0"/>
              </a:rPr>
              <a:t>Региональные электронные и периодические средства массовой информации</a:t>
            </a:r>
            <a:endParaRPr lang="ru-RU" sz="16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69" name="AutoShape 4"/>
          <p:cNvSpPr>
            <a:spLocks noChangeArrowheads="1"/>
          </p:cNvSpPr>
          <p:nvPr/>
        </p:nvSpPr>
        <p:spPr bwMode="gray">
          <a:xfrm>
            <a:off x="1092198" y="3539188"/>
            <a:ext cx="7709858" cy="438581"/>
          </a:xfrm>
          <a:prstGeom prst="roundRect">
            <a:avLst>
              <a:gd name="adj" fmla="val 19862"/>
            </a:avLst>
          </a:prstGeom>
          <a:solidFill>
            <a:srgbClr val="F9AD6F"/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1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1092198" y="3539188"/>
            <a:ext cx="7656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9A0000"/>
                </a:solidFill>
                <a:latin typeface="Arial Narrow" pitchFamily="34" charset="0"/>
              </a:rPr>
              <a:t>Редакции молодежных теле- и радиопрограмм, молодежные периодические издания</a:t>
            </a:r>
            <a:endParaRPr lang="ru-RU" sz="16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78" name="AutoShape 4"/>
          <p:cNvSpPr>
            <a:spLocks noChangeArrowheads="1"/>
          </p:cNvSpPr>
          <p:nvPr/>
        </p:nvSpPr>
        <p:spPr bwMode="gray">
          <a:xfrm>
            <a:off x="2084832" y="2427734"/>
            <a:ext cx="6765723" cy="376556"/>
          </a:xfrm>
          <a:prstGeom prst="roundRect">
            <a:avLst>
              <a:gd name="adj" fmla="val 19862"/>
            </a:avLst>
          </a:prstGeom>
          <a:solidFill>
            <a:srgbClr val="F9AD6F"/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1600" b="1" dirty="0" smtClean="0">
                <a:solidFill>
                  <a:srgbClr val="9A0000"/>
                </a:solidFill>
                <a:latin typeface="Arial Narrow" pitchFamily="34" charset="0"/>
              </a:rPr>
              <a:t>Журнал и официальный сайт Главного штаба Движения </a:t>
            </a:r>
            <a:endParaRPr lang="ru-RU" sz="16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7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3454"/>
            <a:ext cx="453215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51742"/>
            <a:ext cx="453215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51670"/>
            <a:ext cx="453215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540610"/>
            <a:ext cx="453215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067180"/>
            <a:ext cx="453215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39188"/>
            <a:ext cx="453215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05648" y="2420606"/>
            <a:ext cx="5170318" cy="28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3" t="20304" b="11966"/>
          <a:stretch/>
        </p:blipFill>
        <p:spPr bwMode="auto">
          <a:xfrm>
            <a:off x="120158" y="1617329"/>
            <a:ext cx="1944076" cy="1411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11</a:t>
            </a:r>
            <a:endParaRPr lang="ru-RU" dirty="0"/>
          </a:p>
        </p:txBody>
      </p:sp>
      <p:sp>
        <p:nvSpPr>
          <p:cNvPr id="27" name="AutoShape 5"/>
          <p:cNvSpPr>
            <a:spLocks noChangeArrowheads="1"/>
          </p:cNvSpPr>
          <p:nvPr/>
        </p:nvSpPr>
        <p:spPr bwMode="gray">
          <a:xfrm>
            <a:off x="395537" y="4136439"/>
            <a:ext cx="8536383" cy="893924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lumMod val="75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4137924"/>
            <a:ext cx="845501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 smtClean="0">
                <a:solidFill>
                  <a:srgbClr val="9A0000"/>
                </a:solidFill>
              </a:rPr>
              <a:t> </a:t>
            </a:r>
            <a:r>
              <a:rPr lang="ru-RU" sz="1500" dirty="0" smtClean="0">
                <a:solidFill>
                  <a:schemeClr val="bg1"/>
                </a:solidFill>
                <a:latin typeface="Arial Narrow" pitchFamily="34" charset="0"/>
              </a:rPr>
              <a:t>Информационное сопровождение деятельности организации предусматривается осуществлять через электронные и печатные СМИ Минобороны России и, «военные программы» центральных электронных средств массовой информации, молодежные периодические издания и программы, а также региональные СМИ</a:t>
            </a:r>
            <a:endParaRPr lang="ru-RU" sz="15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1066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74095" cy="517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67572"/>
            <a:ext cx="4392487" cy="1771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839223"/>
            <a:ext cx="2313167" cy="1228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823313"/>
            <a:ext cx="2429441" cy="1244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839224"/>
            <a:ext cx="3456384" cy="3892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C:\Documents and Settings\user\Мои документы\Олег\Дизайн\ГЕРАЛЬДИКА\Звезда красная.gif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85"/>
          <a:stretch/>
        </p:blipFill>
        <p:spPr bwMode="auto">
          <a:xfrm flipH="1">
            <a:off x="-27364" y="3722658"/>
            <a:ext cx="1133831" cy="13035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082272" y="195486"/>
            <a:ext cx="7008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ВЗАИМОДЕЙСТВИЕ С ВОИНСКИМИ ЧАСТЯМИ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29496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13" name="AutoShape 5"/>
          <p:cNvSpPr>
            <a:spLocks noChangeArrowheads="1"/>
          </p:cNvSpPr>
          <p:nvPr/>
        </p:nvSpPr>
        <p:spPr bwMode="gray">
          <a:xfrm>
            <a:off x="156889" y="2143122"/>
            <a:ext cx="5366087" cy="968688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56889" y="2180362"/>
            <a:ext cx="53660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bg1"/>
                </a:solidFill>
                <a:latin typeface="Arial Narrow" pitchFamily="34" charset="0"/>
              </a:rPr>
              <a:t>Учебно-материальная база воинских частей предоставляется организациям и объединениям для проведения слетов, сборов, военно-спортивных лагерей, игр и состязаний, а также других мероприятий военно-патриотической направленности на безвозмездной основе</a:t>
            </a:r>
          </a:p>
        </p:txBody>
      </p:sp>
    </p:spTree>
    <p:extLst>
      <p:ext uri="{BB962C8B-B14F-4D97-AF65-F5344CB8AC3E}">
        <p14:creationId xmlns:p14="http://schemas.microsoft.com/office/powerpoint/2010/main" val="1957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948"/>
            <a:ext cx="9174095" cy="516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Text Box 10"/>
          <p:cNvSpPr txBox="1">
            <a:spLocks noChangeArrowheads="1"/>
          </p:cNvSpPr>
          <p:nvPr/>
        </p:nvSpPr>
        <p:spPr bwMode="auto">
          <a:xfrm>
            <a:off x="3394900" y="3670157"/>
            <a:ext cx="676262" cy="3240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00" name="Text Box 10"/>
          <p:cNvSpPr txBox="1">
            <a:spLocks noChangeArrowheads="1"/>
          </p:cNvSpPr>
          <p:nvPr/>
        </p:nvSpPr>
        <p:spPr bwMode="auto">
          <a:xfrm>
            <a:off x="3483476" y="3597864"/>
            <a:ext cx="676262" cy="3240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284090" y="3126"/>
            <a:ext cx="657583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СТРУКТУРНАЯ СХЕМА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9A0000"/>
                </a:solidFill>
                <a:latin typeface="Arial Narrow" pitchFamily="34" charset="0"/>
              </a:rPr>
              <a:t>взаимодействия Минобороны России и ДОСААФ России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9A0000"/>
                </a:solidFill>
                <a:latin typeface="Arial Narrow" pitchFamily="34" charset="0"/>
              </a:rPr>
              <a:t>с Всероссийским военно-патриотическим движением «ЮНАРМИЯ»</a:t>
            </a:r>
          </a:p>
        </p:txBody>
      </p:sp>
      <p:sp>
        <p:nvSpPr>
          <p:cNvPr id="7" name="Поле 36"/>
          <p:cNvSpPr txBox="1">
            <a:spLocks noChangeArrowheads="1"/>
          </p:cNvSpPr>
          <p:nvPr/>
        </p:nvSpPr>
        <p:spPr bwMode="auto">
          <a:xfrm>
            <a:off x="62286" y="843558"/>
            <a:ext cx="261243" cy="1426914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vert270" lIns="48298" tIns="24149" rIns="48298" bIns="24149"/>
          <a:lstStyle/>
          <a:p>
            <a:pPr algn="ctr" eaLnBrk="0" hangingPunct="0">
              <a:defRPr/>
            </a:pPr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Федеральный   </a:t>
            </a:r>
          </a:p>
          <a:p>
            <a:pPr algn="ctr" eaLnBrk="0" hangingPunct="0">
              <a:defRPr/>
            </a:pPr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уровень</a:t>
            </a:r>
            <a:endParaRPr lang="ru-RU" sz="1400" dirty="0">
              <a:solidFill>
                <a:srgbClr val="9A0000"/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Поле 38"/>
          <p:cNvSpPr txBox="1">
            <a:spLocks noChangeArrowheads="1"/>
          </p:cNvSpPr>
          <p:nvPr/>
        </p:nvSpPr>
        <p:spPr bwMode="auto">
          <a:xfrm>
            <a:off x="251520" y="3867894"/>
            <a:ext cx="288032" cy="1275606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vert270" lIns="48298" tIns="24149" rIns="48298" bIns="24149" anchor="ctr"/>
          <a:lstStyle/>
          <a:p>
            <a:pPr algn="ctr" eaLnBrk="0" hangingPunct="0">
              <a:defRPr/>
            </a:pPr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Муниципальный уровень</a:t>
            </a:r>
            <a:endParaRPr lang="ru-RU" sz="14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950934" y="1280802"/>
            <a:ext cx="612000" cy="324000"/>
          </a:xfrm>
          <a:prstGeom prst="rect">
            <a:avLst/>
          </a:prstGeom>
          <a:solidFill>
            <a:srgbClr val="76923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100" dirty="0" smtClean="0">
                <a:solidFill>
                  <a:schemeClr val="bg1"/>
                </a:solidFill>
                <a:latin typeface="Arial Narrow" pitchFamily="34" charset="0"/>
              </a:rPr>
              <a:t>УК</a:t>
            </a:r>
            <a:r>
              <a:rPr kumimoji="0" lang="ru-RU" sz="11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  МО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302862" y="1280802"/>
            <a:ext cx="612000" cy="324000"/>
          </a:xfrm>
          <a:prstGeom prst="rect">
            <a:avLst/>
          </a:prstGeom>
          <a:solidFill>
            <a:srgbClr val="76923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УППЗО 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598780" y="1281389"/>
            <a:ext cx="864000" cy="378000"/>
          </a:xfrm>
          <a:prstGeom prst="rect">
            <a:avLst/>
          </a:prstGeom>
          <a:solidFill>
            <a:srgbClr val="76923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ГУРЛС ВС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654790" y="1280802"/>
            <a:ext cx="612000" cy="324000"/>
          </a:xfrm>
          <a:prstGeom prst="rect">
            <a:avLst/>
          </a:prstGeom>
          <a:solidFill>
            <a:srgbClr val="76923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ГОМУ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1302862" y="1737366"/>
            <a:ext cx="612000" cy="324000"/>
          </a:xfrm>
          <a:prstGeom prst="rect">
            <a:avLst/>
          </a:prstGeom>
          <a:solidFill>
            <a:srgbClr val="76923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УФП ВС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1950934" y="1737330"/>
            <a:ext cx="612000" cy="324000"/>
          </a:xfrm>
          <a:prstGeom prst="rect">
            <a:avLst/>
          </a:prstGeom>
          <a:solidFill>
            <a:srgbClr val="76923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ГУБП</a:t>
            </a: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654790" y="1737366"/>
            <a:ext cx="612000" cy="324000"/>
          </a:xfrm>
          <a:prstGeom prst="rect">
            <a:avLst/>
          </a:prstGeom>
          <a:solidFill>
            <a:srgbClr val="76923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Виды, рода</a:t>
            </a:r>
            <a:r>
              <a:rPr kumimoji="0" lang="ru-RU" sz="105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 </a:t>
            </a: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ВС</a:t>
            </a:r>
          </a:p>
        </p:txBody>
      </p:sp>
      <p:sp>
        <p:nvSpPr>
          <p:cNvPr id="16" name="Надпись 2"/>
          <p:cNvSpPr txBox="1">
            <a:spLocks noChangeArrowheads="1"/>
          </p:cNvSpPr>
          <p:nvPr/>
        </p:nvSpPr>
        <p:spPr bwMode="auto">
          <a:xfrm>
            <a:off x="1041327" y="1005738"/>
            <a:ext cx="1800000" cy="216000"/>
          </a:xfrm>
          <a:prstGeom prst="rect">
            <a:avLst/>
          </a:prstGeom>
          <a:solidFill>
            <a:srgbClr val="76923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Narrow" pitchFamily="34" charset="0"/>
              </a:rPr>
              <a:t>Минобороны России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2599006" y="1737330"/>
            <a:ext cx="864000" cy="378000"/>
          </a:xfrm>
          <a:prstGeom prst="rect">
            <a:avLst/>
          </a:prstGeom>
          <a:solidFill>
            <a:srgbClr val="76923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Парк «Патриот»</a:t>
            </a:r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1029594" y="3518779"/>
            <a:ext cx="2052000" cy="241103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endParaRPr lang="ru-RU" sz="900" dirty="0">
              <a:latin typeface="Arial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957586" y="3493700"/>
            <a:ext cx="2052000" cy="241103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endParaRPr lang="ru-RU" sz="900" dirty="0">
              <a:latin typeface="Arial" charset="0"/>
            </a:endParaRPr>
          </a:p>
        </p:txBody>
      </p:sp>
      <p:sp>
        <p:nvSpPr>
          <p:cNvPr id="20" name="Line 14"/>
          <p:cNvSpPr>
            <a:spLocks noChangeShapeType="1"/>
          </p:cNvSpPr>
          <p:nvPr/>
        </p:nvSpPr>
        <p:spPr bwMode="auto">
          <a:xfrm flipH="1">
            <a:off x="3153666" y="2151390"/>
            <a:ext cx="432000" cy="0"/>
          </a:xfrm>
          <a:prstGeom prst="line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48298" tIns="24149" rIns="48298" bIns="24149"/>
          <a:lstStyle/>
          <a:p>
            <a:endParaRPr lang="ru-RU"/>
          </a:p>
        </p:txBody>
      </p:sp>
      <p:sp>
        <p:nvSpPr>
          <p:cNvPr id="21" name="Line 14"/>
          <p:cNvSpPr>
            <a:spLocks noChangeShapeType="1"/>
          </p:cNvSpPr>
          <p:nvPr/>
        </p:nvSpPr>
        <p:spPr bwMode="auto">
          <a:xfrm flipH="1" flipV="1">
            <a:off x="3117826" y="1580376"/>
            <a:ext cx="467736" cy="0"/>
          </a:xfrm>
          <a:prstGeom prst="line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48298" tIns="24149" rIns="48298" bIns="24149"/>
          <a:lstStyle/>
          <a:p>
            <a:endParaRPr lang="ru-RU"/>
          </a:p>
        </p:txBody>
      </p:sp>
      <p:sp>
        <p:nvSpPr>
          <p:cNvPr id="22" name="Line 14"/>
          <p:cNvSpPr>
            <a:spLocks noChangeShapeType="1"/>
          </p:cNvSpPr>
          <p:nvPr/>
        </p:nvSpPr>
        <p:spPr bwMode="auto">
          <a:xfrm>
            <a:off x="3585562" y="1582587"/>
            <a:ext cx="1588" cy="567000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48298" tIns="24149" rIns="48298" bIns="24149"/>
          <a:lstStyle/>
          <a:p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 bwMode="auto">
          <a:xfrm>
            <a:off x="2613866" y="1489629"/>
            <a:ext cx="1119164" cy="243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AC9A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48298" tIns="24149" rIns="48298" bIns="24149" anchor="ctr"/>
          <a:lstStyle/>
          <a:p>
            <a:pPr algn="ctr">
              <a:defRPr/>
            </a:pPr>
            <a:r>
              <a:rPr lang="ru-RU" sz="900" b="1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Подразделение </a:t>
            </a:r>
          </a:p>
          <a:p>
            <a:pPr algn="ctr">
              <a:defRPr/>
            </a:pPr>
            <a:r>
              <a:rPr lang="ru-RU" sz="900" b="1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по работе с ЮД</a:t>
            </a:r>
            <a:endParaRPr lang="ru-RU" sz="9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 bwMode="auto">
          <a:xfrm>
            <a:off x="2613865" y="2112726"/>
            <a:ext cx="1119165" cy="243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AC9A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48298" tIns="24149" rIns="48298" bIns="24149" anchor="ctr"/>
          <a:lstStyle/>
          <a:p>
            <a:pPr algn="ctr">
              <a:defRPr/>
            </a:pPr>
            <a:r>
              <a:rPr lang="ru-RU" sz="900" b="1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Подразделение </a:t>
            </a:r>
          </a:p>
          <a:p>
            <a:pPr algn="ctr">
              <a:defRPr/>
            </a:pPr>
            <a:r>
              <a:rPr lang="ru-RU" sz="900" b="1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по работе с ЮД</a:t>
            </a:r>
            <a:endParaRPr lang="ru-RU" sz="9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5" name="Line 14"/>
          <p:cNvSpPr>
            <a:spLocks noChangeShapeType="1"/>
          </p:cNvSpPr>
          <p:nvPr/>
        </p:nvSpPr>
        <p:spPr bwMode="auto">
          <a:xfrm flipH="1">
            <a:off x="3585762" y="1848683"/>
            <a:ext cx="690852" cy="4287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48298" tIns="24149" rIns="48298" bIns="24149"/>
          <a:lstStyle/>
          <a:p>
            <a:endParaRPr lang="ru-RU"/>
          </a:p>
        </p:txBody>
      </p:sp>
      <p:sp>
        <p:nvSpPr>
          <p:cNvPr id="26" name="Line 14"/>
          <p:cNvSpPr>
            <a:spLocks noChangeShapeType="1"/>
          </p:cNvSpPr>
          <p:nvPr/>
        </p:nvSpPr>
        <p:spPr bwMode="auto">
          <a:xfrm>
            <a:off x="5122614" y="1989610"/>
            <a:ext cx="42736" cy="2363996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48298" tIns="24149" rIns="48298" bIns="24149"/>
          <a:lstStyle/>
          <a:p>
            <a:endParaRPr lang="ru-RU"/>
          </a:p>
        </p:txBody>
      </p:sp>
      <p:sp>
        <p:nvSpPr>
          <p:cNvPr id="28" name="Line 14"/>
          <p:cNvSpPr>
            <a:spLocks noChangeShapeType="1"/>
          </p:cNvSpPr>
          <p:nvPr/>
        </p:nvSpPr>
        <p:spPr bwMode="auto">
          <a:xfrm>
            <a:off x="3332262" y="4086125"/>
            <a:ext cx="1588" cy="756000"/>
          </a:xfrm>
          <a:prstGeom prst="line">
            <a:avLst/>
          </a:prstGeom>
          <a:noFill/>
          <a:ln w="38100">
            <a:solidFill>
              <a:srgbClr val="777777"/>
            </a:solidFill>
            <a:round/>
            <a:headEnd/>
            <a:tailEnd/>
          </a:ln>
        </p:spPr>
        <p:txBody>
          <a:bodyPr lIns="48298" tIns="24149" rIns="48298" bIns="24149"/>
          <a:lstStyle/>
          <a:p>
            <a:endParaRPr lang="ru-RU"/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 flipH="1">
            <a:off x="1173610" y="4449420"/>
            <a:ext cx="3175012" cy="12054"/>
          </a:xfrm>
          <a:prstGeom prst="line">
            <a:avLst/>
          </a:prstGeom>
          <a:noFill/>
          <a:ln w="38100">
            <a:solidFill>
              <a:srgbClr val="777777"/>
            </a:solidFill>
            <a:round/>
            <a:headEnd/>
            <a:tailEnd/>
          </a:ln>
        </p:spPr>
        <p:txBody>
          <a:bodyPr lIns="48298" tIns="24149" rIns="48298" bIns="24149"/>
          <a:lstStyle/>
          <a:p>
            <a:endParaRPr lang="ru-RU"/>
          </a:p>
        </p:txBody>
      </p:sp>
      <p:sp>
        <p:nvSpPr>
          <p:cNvPr id="30" name="Line 14"/>
          <p:cNvSpPr>
            <a:spLocks noChangeShapeType="1"/>
          </p:cNvSpPr>
          <p:nvPr/>
        </p:nvSpPr>
        <p:spPr bwMode="auto">
          <a:xfrm flipH="1">
            <a:off x="1245618" y="4083918"/>
            <a:ext cx="2088000" cy="0"/>
          </a:xfrm>
          <a:prstGeom prst="line">
            <a:avLst/>
          </a:prstGeom>
          <a:noFill/>
          <a:ln w="12700">
            <a:solidFill>
              <a:srgbClr val="777777"/>
            </a:solidFill>
            <a:round/>
            <a:headEnd/>
            <a:tailEnd/>
          </a:ln>
        </p:spPr>
        <p:txBody>
          <a:bodyPr lIns="48298" tIns="24149" rIns="48298" bIns="24149"/>
          <a:lstStyle/>
          <a:p>
            <a:endParaRPr lang="ru-RU"/>
          </a:p>
        </p:txBody>
      </p:sp>
      <p:sp>
        <p:nvSpPr>
          <p:cNvPr id="31" name="Line 14"/>
          <p:cNvSpPr>
            <a:spLocks noChangeShapeType="1"/>
          </p:cNvSpPr>
          <p:nvPr/>
        </p:nvSpPr>
        <p:spPr bwMode="auto">
          <a:xfrm flipH="1">
            <a:off x="3009906" y="4840002"/>
            <a:ext cx="324000" cy="0"/>
          </a:xfrm>
          <a:prstGeom prst="line">
            <a:avLst/>
          </a:prstGeom>
          <a:noFill/>
          <a:ln w="12700">
            <a:solidFill>
              <a:srgbClr val="777777"/>
            </a:solidFill>
            <a:round/>
            <a:headEnd/>
            <a:tailEnd/>
          </a:ln>
        </p:spPr>
        <p:txBody>
          <a:bodyPr lIns="48298" tIns="24149" rIns="48298" bIns="24149"/>
          <a:lstStyle/>
          <a:p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 bwMode="auto">
          <a:xfrm>
            <a:off x="1029594" y="3950827"/>
            <a:ext cx="2052000" cy="241103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endParaRPr lang="ru-RU" sz="900" dirty="0">
              <a:latin typeface="Arial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 bwMode="auto">
          <a:xfrm>
            <a:off x="957586" y="3925748"/>
            <a:ext cx="2052000" cy="241103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endParaRPr lang="ru-RU" sz="900" dirty="0">
              <a:latin typeface="Arial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 bwMode="auto">
          <a:xfrm>
            <a:off x="885578" y="3950827"/>
            <a:ext cx="2052000" cy="241103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r>
              <a:rPr lang="ru-RU" sz="900" dirty="0" smtClean="0">
                <a:latin typeface="Arial" charset="0"/>
              </a:rPr>
              <a:t>Соединения, воинские части</a:t>
            </a:r>
            <a:endParaRPr lang="ru-RU" sz="900" dirty="0">
              <a:latin typeface="Arial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 bwMode="auto">
          <a:xfrm>
            <a:off x="1029594" y="4353949"/>
            <a:ext cx="2052000" cy="241103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endParaRPr lang="ru-RU" sz="900" dirty="0">
              <a:latin typeface="Arial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 bwMode="auto">
          <a:xfrm>
            <a:off x="957586" y="4328869"/>
            <a:ext cx="2052000" cy="241103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endParaRPr lang="ru-RU" sz="900" dirty="0">
              <a:latin typeface="Arial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 bwMode="auto">
          <a:xfrm>
            <a:off x="885578" y="4299943"/>
            <a:ext cx="2052000" cy="241103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r>
              <a:rPr lang="ru-RU" sz="900" dirty="0" smtClean="0">
                <a:latin typeface="Arial" charset="0"/>
              </a:rPr>
              <a:t>Военные учебные заведения</a:t>
            </a:r>
            <a:endParaRPr lang="ru-RU" sz="900" dirty="0">
              <a:latin typeface="Arial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 bwMode="auto">
          <a:xfrm>
            <a:off x="1029594" y="4760917"/>
            <a:ext cx="2052000" cy="241103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endParaRPr lang="ru-RU" sz="900" dirty="0">
              <a:latin typeface="Arial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 bwMode="auto">
          <a:xfrm>
            <a:off x="957586" y="4735838"/>
            <a:ext cx="2052000" cy="241103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endParaRPr lang="ru-RU" sz="900" dirty="0">
              <a:latin typeface="Arial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 bwMode="auto">
          <a:xfrm>
            <a:off x="885578" y="4706911"/>
            <a:ext cx="2052000" cy="241103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r>
              <a:rPr lang="ru-RU" sz="900" dirty="0" smtClean="0">
                <a:latin typeface="Arial" charset="0"/>
              </a:rPr>
              <a:t>Военные комиссариаты субъектов Российской Федерации</a:t>
            </a:r>
            <a:endParaRPr lang="ru-RU" sz="900" dirty="0">
              <a:latin typeface="Arial" charset="0"/>
            </a:endParaRPr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6588224" y="1022602"/>
            <a:ext cx="1634482" cy="216000"/>
          </a:xfrm>
          <a:prstGeom prst="rect">
            <a:avLst/>
          </a:prstGeom>
          <a:solidFill>
            <a:srgbClr val="0D6D42"/>
          </a:soli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solidFill>
                  <a:schemeClr val="bg1"/>
                </a:solidFill>
                <a:latin typeface="Arial Narrow" pitchFamily="34" charset="0"/>
              </a:rPr>
              <a:t>ДОСААФ России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42" name="Text Box 2"/>
          <p:cNvSpPr txBox="1">
            <a:spLocks noChangeArrowheads="1"/>
          </p:cNvSpPr>
          <p:nvPr/>
        </p:nvSpPr>
        <p:spPr bwMode="auto">
          <a:xfrm>
            <a:off x="6588224" y="1442802"/>
            <a:ext cx="1728192" cy="483528"/>
          </a:xfrm>
          <a:prstGeom prst="rect">
            <a:avLst/>
          </a:prstGeom>
          <a:solidFill>
            <a:srgbClr val="0D6D42"/>
          </a:soli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lang="ru-RU" sz="100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buClrTx/>
              <a:buSzTx/>
              <a:buFontTx/>
              <a:buNone/>
              <a:tabLst/>
            </a:pPr>
            <a:r>
              <a:rPr lang="ru-RU" sz="1100" dirty="0" smtClean="0">
                <a:solidFill>
                  <a:schemeClr val="bg1"/>
                </a:solidFill>
                <a:latin typeface="Arial Narrow" pitchFamily="34" charset="0"/>
              </a:rPr>
              <a:t>Центральный совет ДОСААФ России</a:t>
            </a:r>
            <a:endParaRPr kumimoji="0" lang="ru-RU" sz="11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43" name="Line 14"/>
          <p:cNvSpPr>
            <a:spLocks noChangeShapeType="1"/>
          </p:cNvSpPr>
          <p:nvPr/>
        </p:nvSpPr>
        <p:spPr bwMode="auto">
          <a:xfrm flipH="1">
            <a:off x="5825102" y="1850827"/>
            <a:ext cx="986609" cy="2144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48298" tIns="24149" rIns="48298" bIns="24149"/>
          <a:lstStyle/>
          <a:p>
            <a:endParaRPr lang="ru-RU" dirty="0"/>
          </a:p>
        </p:txBody>
      </p:sp>
      <p:sp>
        <p:nvSpPr>
          <p:cNvPr id="44" name="Скругленный прямоугольник 43"/>
          <p:cNvSpPr/>
          <p:nvPr/>
        </p:nvSpPr>
        <p:spPr bwMode="auto">
          <a:xfrm>
            <a:off x="4261824" y="1443909"/>
            <a:ext cx="1563278" cy="74979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48298" tIns="24149" rIns="48298" bIns="24149" anchor="ctr"/>
          <a:lstStyle/>
          <a:p>
            <a:pPr algn="ctr">
              <a:defRPr/>
            </a:pPr>
            <a:endParaRPr lang="ru-RU" sz="1200" b="1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endParaRPr>
          </a:p>
          <a:p>
            <a:pPr algn="ctr">
              <a:defRPr/>
            </a:pP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Главный штаб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Всероссийского движения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  <a:cs typeface="Tahoma" pitchFamily="34" charset="0"/>
              </a:rPr>
              <a:t>«ЮНАРМИЯ»</a:t>
            </a:r>
            <a:endParaRPr lang="ru-RU" sz="1200" dirty="0">
              <a:latin typeface="Tahoma" pitchFamily="34" charset="0"/>
              <a:cs typeface="Tahoma" pitchFamily="34" charset="0"/>
            </a:endParaRPr>
          </a:p>
          <a:p>
            <a:pPr algn="ctr">
              <a:defRPr/>
            </a:pPr>
            <a:endParaRPr lang="ru-RU" sz="12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 bwMode="auto">
          <a:xfrm>
            <a:off x="6781224" y="1926330"/>
            <a:ext cx="1751216" cy="42939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AC9A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48298" tIns="24149" rIns="48298" bIns="24149" anchor="ctr"/>
          <a:lstStyle/>
          <a:p>
            <a:pPr algn="ctr">
              <a:defRPr/>
            </a:pPr>
            <a:r>
              <a:rPr lang="ru-RU" sz="900" b="1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Организационно-методический координационный центр ДОСААФ России</a:t>
            </a:r>
            <a:endParaRPr lang="ru-RU" sz="9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6" name="Line 14"/>
          <p:cNvSpPr>
            <a:spLocks noChangeShapeType="1"/>
          </p:cNvSpPr>
          <p:nvPr/>
        </p:nvSpPr>
        <p:spPr bwMode="auto">
          <a:xfrm flipH="1">
            <a:off x="1173610" y="3057804"/>
            <a:ext cx="3088214" cy="0"/>
          </a:xfrm>
          <a:prstGeom prst="line">
            <a:avLst/>
          </a:prstGeom>
          <a:noFill/>
          <a:ln w="38100">
            <a:solidFill>
              <a:srgbClr val="777777"/>
            </a:solidFill>
            <a:round/>
            <a:headEnd/>
            <a:tailEnd/>
          </a:ln>
        </p:spPr>
        <p:txBody>
          <a:bodyPr lIns="48298" tIns="24149" rIns="48298" bIns="24149"/>
          <a:lstStyle/>
          <a:p>
            <a:endParaRPr lang="ru-RU"/>
          </a:p>
        </p:txBody>
      </p:sp>
      <p:sp>
        <p:nvSpPr>
          <p:cNvPr id="47" name="Line 14"/>
          <p:cNvSpPr>
            <a:spLocks noChangeShapeType="1"/>
          </p:cNvSpPr>
          <p:nvPr/>
        </p:nvSpPr>
        <p:spPr bwMode="auto">
          <a:xfrm>
            <a:off x="3384606" y="2734326"/>
            <a:ext cx="1588" cy="850998"/>
          </a:xfrm>
          <a:prstGeom prst="line">
            <a:avLst/>
          </a:prstGeom>
          <a:noFill/>
          <a:ln w="38100">
            <a:solidFill>
              <a:srgbClr val="777777"/>
            </a:solidFill>
            <a:round/>
            <a:headEnd/>
            <a:tailEnd/>
          </a:ln>
        </p:spPr>
        <p:txBody>
          <a:bodyPr lIns="48298" tIns="24149" rIns="48298" bIns="24149"/>
          <a:lstStyle/>
          <a:p>
            <a:endParaRPr lang="ru-RU"/>
          </a:p>
        </p:txBody>
      </p:sp>
      <p:sp>
        <p:nvSpPr>
          <p:cNvPr id="48" name="Поле 37"/>
          <p:cNvSpPr txBox="1">
            <a:spLocks noChangeArrowheads="1"/>
          </p:cNvSpPr>
          <p:nvPr/>
        </p:nvSpPr>
        <p:spPr bwMode="auto">
          <a:xfrm>
            <a:off x="113326" y="2517744"/>
            <a:ext cx="282210" cy="13501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vert270" lIns="48298" tIns="24149" rIns="48298" bIns="24149"/>
          <a:lstStyle/>
          <a:p>
            <a:pPr algn="ctr" eaLnBrk="0" hangingPunct="0">
              <a:defRPr/>
            </a:pPr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Региональный </a:t>
            </a:r>
          </a:p>
          <a:p>
            <a:pPr algn="ctr" eaLnBrk="0" hangingPunct="0">
              <a:defRPr/>
            </a:pPr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уровень</a:t>
            </a:r>
            <a:endParaRPr lang="ru-RU" sz="1400" dirty="0">
              <a:solidFill>
                <a:srgbClr val="9A0000"/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9" name="Line 14"/>
          <p:cNvSpPr>
            <a:spLocks noChangeShapeType="1"/>
          </p:cNvSpPr>
          <p:nvPr/>
        </p:nvSpPr>
        <p:spPr bwMode="auto">
          <a:xfrm flipH="1">
            <a:off x="1245618" y="2733768"/>
            <a:ext cx="2088000" cy="0"/>
          </a:xfrm>
          <a:prstGeom prst="line">
            <a:avLst/>
          </a:prstGeom>
          <a:noFill/>
          <a:ln w="12700">
            <a:solidFill>
              <a:srgbClr val="777777"/>
            </a:solidFill>
            <a:round/>
            <a:headEnd/>
            <a:tailEnd/>
          </a:ln>
        </p:spPr>
        <p:txBody>
          <a:bodyPr lIns="48298" tIns="24149" rIns="48298" bIns="24149"/>
          <a:lstStyle/>
          <a:p>
            <a:endParaRPr lang="ru-RU"/>
          </a:p>
        </p:txBody>
      </p:sp>
      <p:sp>
        <p:nvSpPr>
          <p:cNvPr id="50" name="Line 14"/>
          <p:cNvSpPr>
            <a:spLocks noChangeShapeType="1"/>
          </p:cNvSpPr>
          <p:nvPr/>
        </p:nvSpPr>
        <p:spPr bwMode="auto">
          <a:xfrm flipH="1">
            <a:off x="3009906" y="3583116"/>
            <a:ext cx="324000" cy="0"/>
          </a:xfrm>
          <a:prstGeom prst="line">
            <a:avLst/>
          </a:prstGeom>
          <a:noFill/>
          <a:ln w="12700">
            <a:solidFill>
              <a:srgbClr val="777777"/>
            </a:solidFill>
            <a:round/>
            <a:headEnd/>
            <a:tailEnd/>
          </a:ln>
        </p:spPr>
        <p:txBody>
          <a:bodyPr lIns="48298" tIns="24149" rIns="48298" bIns="24149"/>
          <a:lstStyle/>
          <a:p>
            <a:endParaRPr lang="ru-RU"/>
          </a:p>
        </p:txBody>
      </p:sp>
      <p:sp>
        <p:nvSpPr>
          <p:cNvPr id="51" name="Скругленный прямоугольник 50"/>
          <p:cNvSpPr/>
          <p:nvPr/>
        </p:nvSpPr>
        <p:spPr bwMode="auto">
          <a:xfrm>
            <a:off x="885578" y="3464773"/>
            <a:ext cx="2052000" cy="241103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r>
              <a:rPr lang="ru-RU" sz="900" dirty="0" smtClean="0">
                <a:latin typeface="Arial" charset="0"/>
              </a:rPr>
              <a:t>Объединения</a:t>
            </a:r>
            <a:endParaRPr lang="ru-RU" sz="900" dirty="0">
              <a:latin typeface="Arial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 bwMode="auto">
          <a:xfrm>
            <a:off x="1137210" y="3150198"/>
            <a:ext cx="360000" cy="270000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r>
              <a:rPr lang="ru-RU" sz="900" dirty="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БФ</a:t>
            </a:r>
            <a:endParaRPr lang="ru-RU" sz="900" dirty="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 bwMode="auto">
          <a:xfrm>
            <a:off x="1533210" y="3150168"/>
            <a:ext cx="360000" cy="270000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r>
              <a:rPr lang="ru-RU" sz="900" dirty="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ЧФ</a:t>
            </a:r>
            <a:endParaRPr lang="ru-RU" sz="900" dirty="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 bwMode="auto">
          <a:xfrm>
            <a:off x="1926878" y="3150168"/>
            <a:ext cx="360000" cy="270000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r>
              <a:rPr lang="ru-RU" sz="900" dirty="0" err="1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КФл</a:t>
            </a:r>
            <a:endParaRPr lang="ru-RU" sz="900" dirty="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 bwMode="auto">
          <a:xfrm>
            <a:off x="2325778" y="3150198"/>
            <a:ext cx="360000" cy="270000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r>
              <a:rPr lang="ru-RU" sz="900" dirty="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ТОФ</a:t>
            </a:r>
            <a:endParaRPr lang="ru-RU" sz="900" dirty="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 bwMode="auto">
          <a:xfrm>
            <a:off x="912164" y="2924713"/>
            <a:ext cx="2154223" cy="187073"/>
          </a:xfrm>
          <a:prstGeom prst="roundRect">
            <a:avLst>
              <a:gd name="adj" fmla="val 0"/>
            </a:avLst>
          </a:prstGeom>
          <a:pattFill prst="dkUpDiag">
            <a:fgClr>
              <a:srgbClr val="708B39"/>
            </a:fgClr>
            <a:bgClr>
              <a:schemeClr val="bg1"/>
            </a:bgClr>
          </a:pattFill>
          <a:ln>
            <a:solidFill>
              <a:schemeClr val="accent3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r>
              <a:rPr lang="ru-RU" sz="1100" b="1" dirty="0" smtClean="0">
                <a:solidFill>
                  <a:srgbClr val="9A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Филиалы Парка «Патриот»</a:t>
            </a:r>
            <a:endParaRPr lang="ru-RU" sz="1100" b="1" dirty="0">
              <a:solidFill>
                <a:srgbClr val="9A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 bwMode="auto">
          <a:xfrm>
            <a:off x="912163" y="2600707"/>
            <a:ext cx="396000" cy="270000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r>
              <a:rPr lang="ru-RU" sz="900" dirty="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ЗВО</a:t>
            </a:r>
            <a:endParaRPr lang="ru-RU" sz="900" dirty="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 bwMode="auto">
          <a:xfrm>
            <a:off x="1344211" y="2600677"/>
            <a:ext cx="396000" cy="270000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r>
              <a:rPr lang="ru-RU" sz="900" dirty="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ЮВО</a:t>
            </a:r>
            <a:endParaRPr lang="ru-RU" sz="900" dirty="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9" name="Скругленный прямоугольник 58"/>
          <p:cNvSpPr/>
          <p:nvPr/>
        </p:nvSpPr>
        <p:spPr bwMode="auto">
          <a:xfrm>
            <a:off x="1776259" y="2600677"/>
            <a:ext cx="396000" cy="270000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r>
              <a:rPr lang="ru-RU" sz="900" dirty="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ЦВО</a:t>
            </a:r>
            <a:endParaRPr lang="ru-RU" sz="900" dirty="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 bwMode="auto">
          <a:xfrm>
            <a:off x="2208307" y="2600677"/>
            <a:ext cx="396000" cy="270000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r>
              <a:rPr lang="ru-RU" sz="900" dirty="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ВВО</a:t>
            </a:r>
            <a:endParaRPr lang="ru-RU" sz="900" dirty="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 bwMode="auto">
          <a:xfrm>
            <a:off x="2640355" y="2600677"/>
            <a:ext cx="396000" cy="270000"/>
          </a:xfrm>
          <a:prstGeom prst="roundRect">
            <a:avLst>
              <a:gd name="adj" fmla="val 0"/>
            </a:avLst>
          </a:prstGeom>
          <a:solidFill>
            <a:srgbClr val="FCF5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r>
              <a:rPr lang="ru-RU" sz="900" dirty="0" smtClean="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СФ</a:t>
            </a:r>
            <a:endParaRPr lang="ru-RU" sz="900" dirty="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2" name="Line 14"/>
          <p:cNvSpPr>
            <a:spLocks noChangeShapeType="1"/>
          </p:cNvSpPr>
          <p:nvPr/>
        </p:nvSpPr>
        <p:spPr bwMode="auto">
          <a:xfrm flipH="1" flipV="1">
            <a:off x="6005609" y="3057804"/>
            <a:ext cx="806102" cy="24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48298" tIns="24149" rIns="48298" bIns="24149"/>
          <a:lstStyle/>
          <a:p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 bwMode="auto">
          <a:xfrm>
            <a:off x="4420630" y="2956128"/>
            <a:ext cx="1728000" cy="4320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endParaRPr lang="ru-RU" sz="1100" b="1" dirty="0">
              <a:solidFill>
                <a:schemeClr val="accent6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 bwMode="auto">
          <a:xfrm>
            <a:off x="4348622" y="2895786"/>
            <a:ext cx="1728000" cy="4320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endParaRPr lang="ru-RU" sz="1100" b="1" dirty="0">
              <a:solidFill>
                <a:schemeClr val="accent6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 bwMode="auto">
          <a:xfrm>
            <a:off x="4276614" y="2735707"/>
            <a:ext cx="1728000" cy="538121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r>
              <a:rPr lang="ru-RU" sz="1100" b="1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Штабы </a:t>
            </a:r>
          </a:p>
          <a:p>
            <a:pPr algn="ctr" defTabSz="778974" eaLnBrk="0" hangingPunct="0">
              <a:defRPr/>
            </a:pPr>
            <a:r>
              <a:rPr lang="ru-RU" sz="1100" b="1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(региональные отделения) движения «ЮНАРМИЯ»</a:t>
            </a:r>
            <a:endParaRPr lang="ru-RU" sz="1100" b="1" dirty="0">
              <a:solidFill>
                <a:schemeClr val="accent6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66" name="Скругленный прямоугольник 65"/>
          <p:cNvSpPr/>
          <p:nvPr/>
        </p:nvSpPr>
        <p:spPr bwMode="auto">
          <a:xfrm>
            <a:off x="6523680" y="4002954"/>
            <a:ext cx="1792737" cy="405000"/>
          </a:xfrm>
          <a:prstGeom prst="roundRect">
            <a:avLst>
              <a:gd name="adj" fmla="val 0"/>
            </a:avLst>
          </a:prstGeom>
          <a:solidFill>
            <a:srgbClr val="0D6D4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r>
              <a:rPr lang="ru-RU" sz="1100" dirty="0" smtClean="0">
                <a:solidFill>
                  <a:schemeClr val="bg1"/>
                </a:solidFill>
                <a:latin typeface="Arial Narrow" pitchFamily="34" charset="0"/>
              </a:rPr>
              <a:t>Местные отделения ДОСААФ России</a:t>
            </a:r>
            <a:endParaRPr lang="ru-RU" sz="11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 bwMode="auto">
          <a:xfrm>
            <a:off x="6523952" y="2571750"/>
            <a:ext cx="1792464" cy="405000"/>
          </a:xfrm>
          <a:prstGeom prst="roundRect">
            <a:avLst>
              <a:gd name="adj" fmla="val 0"/>
            </a:avLst>
          </a:prstGeom>
          <a:solidFill>
            <a:srgbClr val="0D6D4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48298" tIns="24149" rIns="48298" bIns="24149" anchor="ctr"/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sz="1100" dirty="0" smtClean="0">
                <a:solidFill>
                  <a:schemeClr val="bg1"/>
                </a:solidFill>
                <a:latin typeface="Arial Narrow" pitchFamily="34" charset="0"/>
              </a:rPr>
              <a:t>Региональные отделения ДОСААФ России</a:t>
            </a:r>
          </a:p>
        </p:txBody>
      </p:sp>
      <p:sp>
        <p:nvSpPr>
          <p:cNvPr id="68" name="Скругленный прямоугольник 67"/>
          <p:cNvSpPr/>
          <p:nvPr/>
        </p:nvSpPr>
        <p:spPr bwMode="auto">
          <a:xfrm>
            <a:off x="6811712" y="2990286"/>
            <a:ext cx="1720729" cy="243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AC9A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48298" tIns="24149" rIns="48298" bIns="24149" anchor="ctr"/>
          <a:lstStyle/>
          <a:p>
            <a:pPr algn="ctr">
              <a:defRPr/>
            </a:pPr>
            <a:r>
              <a:rPr lang="ru-RU" sz="900" b="1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Координационно-методический центр ДОСААФ России</a:t>
            </a:r>
            <a:endParaRPr lang="ru-RU" sz="9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9" name="Line 14"/>
          <p:cNvSpPr>
            <a:spLocks noChangeShapeType="1"/>
          </p:cNvSpPr>
          <p:nvPr/>
        </p:nvSpPr>
        <p:spPr bwMode="auto">
          <a:xfrm flipH="1">
            <a:off x="5998226" y="4461960"/>
            <a:ext cx="864000" cy="0"/>
          </a:xfrm>
          <a:prstGeom prst="lin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48298" tIns="24149" rIns="48298" bIns="24149"/>
          <a:lstStyle/>
          <a:p>
            <a:endParaRPr lang="ru-RU"/>
          </a:p>
        </p:txBody>
      </p:sp>
      <p:sp>
        <p:nvSpPr>
          <p:cNvPr id="70" name="Скругленный прямоугольник 69"/>
          <p:cNvSpPr/>
          <p:nvPr/>
        </p:nvSpPr>
        <p:spPr bwMode="auto">
          <a:xfrm>
            <a:off x="6811712" y="4407954"/>
            <a:ext cx="1720729" cy="243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AC9A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r>
              <a:rPr lang="ru-RU" sz="900" b="1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Учебно-методический центр </a:t>
            </a:r>
          </a:p>
          <a:p>
            <a:pPr algn="ctr" defTabSz="778974" eaLnBrk="0" hangingPunct="0">
              <a:defRPr/>
            </a:pPr>
            <a:r>
              <a:rPr lang="ru-RU" sz="900" b="1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ДОСААФ России</a:t>
            </a:r>
            <a:endParaRPr lang="ru-RU" sz="9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 bwMode="auto">
          <a:xfrm>
            <a:off x="4464176" y="4516002"/>
            <a:ext cx="1692000" cy="3240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endParaRPr lang="ru-RU" sz="1100" b="1" dirty="0">
              <a:solidFill>
                <a:schemeClr val="accent6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 bwMode="auto">
          <a:xfrm>
            <a:off x="4392168" y="4461996"/>
            <a:ext cx="1692000" cy="3240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endParaRPr lang="ru-RU" sz="1100" b="1" dirty="0">
              <a:solidFill>
                <a:schemeClr val="accent6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 bwMode="auto">
          <a:xfrm>
            <a:off x="4276614" y="4299942"/>
            <a:ext cx="1692000" cy="40696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48298" tIns="24149" rIns="48298" bIns="24149" anchor="ctr"/>
          <a:lstStyle/>
          <a:p>
            <a:pPr algn="ctr" defTabSz="778974" eaLnBrk="0" hangingPunct="0">
              <a:defRPr/>
            </a:pPr>
            <a:r>
              <a:rPr lang="ru-RU" sz="1100" b="1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Юнармейские отряды</a:t>
            </a:r>
            <a:endParaRPr lang="ru-RU" sz="1100" b="1" dirty="0">
              <a:solidFill>
                <a:schemeClr val="accent6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4" name="Text Box 10"/>
          <p:cNvSpPr txBox="1">
            <a:spLocks noChangeArrowheads="1"/>
          </p:cNvSpPr>
          <p:nvPr/>
        </p:nvSpPr>
        <p:spPr bwMode="auto">
          <a:xfrm>
            <a:off x="1325305" y="2147229"/>
            <a:ext cx="612000" cy="3240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ЦСКА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926878" y="2427734"/>
            <a:ext cx="2559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H="1">
            <a:off x="4481913" y="2193708"/>
            <a:ext cx="4065" cy="234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3931188" y="2427734"/>
            <a:ext cx="0" cy="1116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 Box 10"/>
          <p:cNvSpPr txBox="1">
            <a:spLocks noChangeArrowheads="1"/>
          </p:cNvSpPr>
          <p:nvPr/>
        </p:nvSpPr>
        <p:spPr bwMode="auto">
          <a:xfrm>
            <a:off x="3585562" y="3543894"/>
            <a:ext cx="676262" cy="3240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Филиалы ЦСКА</a:t>
            </a:r>
          </a:p>
        </p:txBody>
      </p:sp>
      <p:cxnSp>
        <p:nvCxnSpPr>
          <p:cNvPr id="90" name="Прямая соединительная линия 89"/>
          <p:cNvCxnSpPr>
            <a:endCxn id="87" idx="3"/>
          </p:cNvCxnSpPr>
          <p:nvPr/>
        </p:nvCxnSpPr>
        <p:spPr>
          <a:xfrm flipH="1">
            <a:off x="4261824" y="3388128"/>
            <a:ext cx="368170" cy="3177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>
            <a:endCxn id="87" idx="3"/>
          </p:cNvCxnSpPr>
          <p:nvPr/>
        </p:nvCxnSpPr>
        <p:spPr>
          <a:xfrm flipH="1" flipV="1">
            <a:off x="4261824" y="3705894"/>
            <a:ext cx="440178" cy="594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>
            <a:endCxn id="74" idx="0"/>
          </p:cNvCxnSpPr>
          <p:nvPr/>
        </p:nvCxnSpPr>
        <p:spPr>
          <a:xfrm>
            <a:off x="1631305" y="2043529"/>
            <a:ext cx="0" cy="103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3" t="20304" b="11966"/>
          <a:stretch/>
        </p:blipFill>
        <p:spPr bwMode="auto">
          <a:xfrm>
            <a:off x="107505" y="154465"/>
            <a:ext cx="1066105" cy="689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TextBox 84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9" y="4640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7544" y="87474"/>
            <a:ext cx="82089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5C0000"/>
                </a:solidFill>
                <a:latin typeface="Tahoma" pitchFamily="34" charset="0"/>
                <a:cs typeface="Tahoma" pitchFamily="34" charset="0"/>
              </a:rPr>
              <a:t>СТРУКТУРА ЮНАРМЕЙСКОГО ДВИЖЕНИЯ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43708" y="1122298"/>
            <a:ext cx="5184576" cy="369332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9A0000"/>
                </a:solidFill>
                <a:latin typeface="Arial Narrow" pitchFamily="34" charset="0"/>
              </a:rPr>
              <a:t>Всероссийский юнармейский слет</a:t>
            </a:r>
          </a:p>
        </p:txBody>
      </p:sp>
      <p:sp>
        <p:nvSpPr>
          <p:cNvPr id="19" name="Двойная стрелка влево/вправо 18"/>
          <p:cNvSpPr/>
          <p:nvPr/>
        </p:nvSpPr>
        <p:spPr>
          <a:xfrm>
            <a:off x="4302256" y="3507854"/>
            <a:ext cx="591664" cy="162018"/>
          </a:xfrm>
          <a:prstGeom prst="leftRightArrow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4357043" y="1527686"/>
            <a:ext cx="444344" cy="468000"/>
          </a:xfrm>
          <a:prstGeom prst="downArrow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C:\Documents and Settings\user\Мои документы\Олег\Дизайн\ФОТО ВСЕ\ПАТРИОТИКА\main11310611_f2fbf0f05441734ccadf72c03ad2f82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2" y="1827286"/>
            <a:ext cx="1656184" cy="1015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C:\Documents and Settings\user\Мои документы\Олег\Дизайн\ФОТО ВСЕ\ПАТРИОТИКА\dsc041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719" y="1851670"/>
            <a:ext cx="1613882" cy="971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Documents and Settings\user\Мои документы\Олег\Дизайн\ФОТО ВСЕ\ПАТРИОТИКА\Победа 2014\DSCF242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8" t="33719" r="15494"/>
          <a:stretch/>
        </p:blipFill>
        <p:spPr bwMode="auto">
          <a:xfrm>
            <a:off x="75522" y="771550"/>
            <a:ext cx="1656184" cy="1003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033717" y="2058983"/>
            <a:ext cx="5130571" cy="584775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9A0000"/>
                </a:solidFill>
                <a:latin typeface="Arial Narrow" pitchFamily="34" charset="0"/>
              </a:rPr>
              <a:t>Главный штаб Всероссийского военно-патриотического  движения «ЮНАРМИЯ»</a:t>
            </a:r>
          </a:p>
        </p:txBody>
      </p:sp>
      <p:pic>
        <p:nvPicPr>
          <p:cNvPr id="7173" name="Picture 5" descr="C:\Documents and Settings\user\Рабочий стол\вдв\svdv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902" y="771550"/>
            <a:ext cx="1671586" cy="1015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3428590" y="592674"/>
            <a:ext cx="2367546" cy="369332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9A0000"/>
                </a:solidFill>
                <a:latin typeface="Arial Narrow" pitchFamily="34" charset="0"/>
              </a:rPr>
              <a:t>ЛИДЕР ДВИЖЕНИЯ</a:t>
            </a:r>
          </a:p>
        </p:txBody>
      </p:sp>
      <p:sp>
        <p:nvSpPr>
          <p:cNvPr id="22" name="Стрелка вниз 21"/>
          <p:cNvSpPr/>
          <p:nvPr/>
        </p:nvSpPr>
        <p:spPr>
          <a:xfrm>
            <a:off x="4320032" y="2715822"/>
            <a:ext cx="540000" cy="504000"/>
          </a:xfrm>
          <a:prstGeom prst="downArrow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25794" y="3129526"/>
            <a:ext cx="4086166" cy="792000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9A0000"/>
                </a:solidFill>
                <a:latin typeface="Arial Narrow" pitchFamily="34" charset="0"/>
              </a:rPr>
              <a:t>Региональные штабы</a:t>
            </a:r>
          </a:p>
          <a:p>
            <a:pPr algn="ctr"/>
            <a:r>
              <a:rPr lang="ru-RU" sz="1600" b="1" dirty="0" smtClean="0">
                <a:solidFill>
                  <a:srgbClr val="9A0000"/>
                </a:solidFill>
                <a:latin typeface="Arial Narrow" pitchFamily="34" charset="0"/>
              </a:rPr>
              <a:t>(по месту дислокации штабов военных округов, флотов, объединений)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010144" y="3105142"/>
            <a:ext cx="3924000" cy="792000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rgbClr val="9A0000"/>
              </a:solidFill>
              <a:latin typeface="Arial Narrow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9A0000"/>
                </a:solidFill>
                <a:latin typeface="Arial Narrow" pitchFamily="34" charset="0"/>
              </a:rPr>
              <a:t>Местные отделения - юнармейские отряды </a:t>
            </a:r>
            <a:r>
              <a:rPr lang="ru-RU" sz="1400" b="1" dirty="0" smtClean="0">
                <a:solidFill>
                  <a:srgbClr val="9A0000"/>
                </a:solidFill>
                <a:latin typeface="Arial Narrow" pitchFamily="34" charset="0"/>
              </a:rPr>
              <a:t>(по месту дислокации соединений, воинских частей, военно-учебных заведений)</a:t>
            </a:r>
          </a:p>
          <a:p>
            <a:pPr algn="ctr"/>
            <a:endParaRPr lang="ru-RU" sz="1600" b="1" dirty="0" smtClean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55576" y="4439029"/>
            <a:ext cx="77048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ОРГАНИЗАЦИОННО-ПРАВОВАЯ ФОРМА – «ОБЩЕСТВЕННОЕ ДВИЖЕНИЕ»</a:t>
            </a:r>
            <a:endParaRPr lang="ru-RU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3" name="Прямоугольник 6"/>
          <p:cNvSpPr>
            <a:spLocks noChangeArrowheads="1"/>
          </p:cNvSpPr>
          <p:nvPr/>
        </p:nvSpPr>
        <p:spPr bwMode="auto">
          <a:xfrm>
            <a:off x="8689496" y="106822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1</a:t>
            </a:r>
            <a:r>
              <a:rPr lang="ru-RU" dirty="0"/>
              <a:t>4</a:t>
            </a:r>
          </a:p>
        </p:txBody>
      </p:sp>
      <p:sp>
        <p:nvSpPr>
          <p:cNvPr id="20" name="AutoShape 5"/>
          <p:cNvSpPr>
            <a:spLocks noChangeArrowheads="1"/>
          </p:cNvSpPr>
          <p:nvPr/>
        </p:nvSpPr>
        <p:spPr bwMode="gray">
          <a:xfrm>
            <a:off x="323528" y="4011910"/>
            <a:ext cx="8223432" cy="996220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Arial Narrow" pitchFamily="34" charset="0"/>
              </a:rPr>
              <a:t>В качестве лидера Движения предлагается рассмотреть авторитетного  в обществе </a:t>
            </a:r>
            <a:endParaRPr lang="en-US" sz="1600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 Narrow" pitchFamily="34" charset="0"/>
              </a:rPr>
              <a:t>и </a:t>
            </a:r>
            <a:r>
              <a:rPr lang="ru-RU" sz="1600" dirty="0">
                <a:solidFill>
                  <a:schemeClr val="bg1"/>
                </a:solidFill>
                <a:latin typeface="Arial Narrow" pitchFamily="34" charset="0"/>
              </a:rPr>
              <a:t>Вооруженных Силах </a:t>
            </a:r>
            <a:endParaRPr lang="en-US" sz="1600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 Narrow" pitchFamily="34" charset="0"/>
              </a:rPr>
              <a:t>общественно-политического </a:t>
            </a:r>
            <a:r>
              <a:rPr lang="ru-RU" sz="1600" dirty="0">
                <a:solidFill>
                  <a:schemeClr val="bg1"/>
                </a:solidFill>
                <a:latin typeface="Arial Narrow" pitchFamily="34" charset="0"/>
              </a:rPr>
              <a:t>деятеля  (военачальника)</a:t>
            </a:r>
          </a:p>
        </p:txBody>
      </p:sp>
    </p:spTree>
    <p:extLst>
      <p:ext uri="{BB962C8B-B14F-4D97-AF65-F5344CB8AC3E}">
        <p14:creationId xmlns:p14="http://schemas.microsoft.com/office/powerpoint/2010/main" val="234542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61" y="9426"/>
            <a:ext cx="9174095" cy="516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504103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15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82591"/>
            <a:ext cx="81369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ПРЕДЛОЖЕНИЯ ПО СИМВОЛИКЕ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9A0000"/>
                </a:solidFill>
                <a:latin typeface="Arial Narrow" pitchFamily="34" charset="0"/>
              </a:rPr>
              <a:t>Всероссийского военно-патриотического </a:t>
            </a:r>
            <a:r>
              <a:rPr lang="ru-RU" sz="2400" dirty="0" smtClean="0">
                <a:solidFill>
                  <a:srgbClr val="9A0000"/>
                </a:solidFill>
                <a:latin typeface="Arial Narrow" pitchFamily="34" charset="0"/>
              </a:rPr>
              <a:t>движения «ЮНАРМИЯ</a:t>
            </a:r>
            <a:r>
              <a:rPr lang="ru-RU" sz="2400" dirty="0">
                <a:solidFill>
                  <a:srgbClr val="9A0000"/>
                </a:solidFill>
                <a:latin typeface="Arial Narrow" pitchFamily="34" charset="0"/>
              </a:rPr>
              <a:t>»</a:t>
            </a:r>
            <a:endParaRPr lang="ru-RU" sz="2400" dirty="0" smtClean="0">
              <a:solidFill>
                <a:srgbClr val="9A0000"/>
              </a:solidFill>
              <a:latin typeface="Arial Narrow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026" name="Picture 2" descr="C:\Documents and Settings\user\Мои документы\Олег\РАБОТА\ДОКУМЕНТЫ\Мероприятия\ЮНАРМЕЕЦ\эмблема новая.g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8" t="15485" b="21838"/>
          <a:stretch/>
        </p:blipFill>
        <p:spPr bwMode="auto">
          <a:xfrm>
            <a:off x="316755" y="789552"/>
            <a:ext cx="3535165" cy="15374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1427" y="3219636"/>
            <a:ext cx="3965030" cy="16858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" t="5637" r="46" b="4845"/>
          <a:stretch/>
        </p:blipFill>
        <p:spPr bwMode="auto">
          <a:xfrm>
            <a:off x="4711426" y="3962295"/>
            <a:ext cx="3965031" cy="604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15817" y="1129240"/>
            <a:ext cx="42063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9A0000"/>
                </a:solidFill>
                <a:latin typeface="Arial Narrow" pitchFamily="34" charset="0"/>
              </a:rPr>
              <a:t>Эмблема движения</a:t>
            </a:r>
            <a:endParaRPr lang="ru-RU" sz="24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59797" y="2495532"/>
            <a:ext cx="374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9A0000"/>
                </a:solidFill>
                <a:latin typeface="Arial Narrow" pitchFamily="34" charset="0"/>
              </a:rPr>
              <a:t>Флаг движения (вариант № 1)</a:t>
            </a:r>
            <a:endParaRPr lang="ru-RU" sz="24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16755" y="2463517"/>
            <a:ext cx="3895205" cy="1685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Picture 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" t="5637" r="46" b="4845"/>
          <a:stretch/>
        </p:blipFill>
        <p:spPr bwMode="auto">
          <a:xfrm>
            <a:off x="316754" y="3303451"/>
            <a:ext cx="3895205" cy="604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535386" y="4207333"/>
            <a:ext cx="3955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9A0000"/>
                </a:solidFill>
                <a:latin typeface="Arial Narrow" pitchFamily="34" charset="0"/>
              </a:rPr>
              <a:t>Флаг движения (вариант № 2)</a:t>
            </a:r>
            <a:endParaRPr lang="ru-RU" sz="24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15" name="AutoShape 3"/>
          <p:cNvSpPr>
            <a:spLocks noChangeArrowheads="1"/>
          </p:cNvSpPr>
          <p:nvPr/>
        </p:nvSpPr>
        <p:spPr bwMode="invGray">
          <a:xfrm>
            <a:off x="2997424" y="4545856"/>
            <a:ext cx="1493762" cy="374609"/>
          </a:xfrm>
          <a:prstGeom prst="rightArrow">
            <a:avLst>
              <a:gd name="adj1" fmla="val 35167"/>
              <a:gd name="adj2" fmla="val 111029"/>
            </a:avLst>
          </a:prstGeom>
          <a:gradFill rotWithShape="1">
            <a:gsLst>
              <a:gs pos="0">
                <a:schemeClr val="bg2">
                  <a:gamma/>
                  <a:shade val="89020"/>
                  <a:invGamma/>
                  <a:alpha val="0"/>
                </a:schemeClr>
              </a:gs>
              <a:gs pos="100000">
                <a:schemeClr val="bg2"/>
              </a:gs>
            </a:gsLst>
            <a:lin ang="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AutoShape 3"/>
          <p:cNvSpPr>
            <a:spLocks noChangeArrowheads="1"/>
          </p:cNvSpPr>
          <p:nvPr/>
        </p:nvSpPr>
        <p:spPr bwMode="invGray">
          <a:xfrm rot="10800000">
            <a:off x="4873722" y="2795869"/>
            <a:ext cx="1493762" cy="374609"/>
          </a:xfrm>
          <a:prstGeom prst="rightArrow">
            <a:avLst>
              <a:gd name="adj1" fmla="val 35167"/>
              <a:gd name="adj2" fmla="val 111029"/>
            </a:avLst>
          </a:prstGeom>
          <a:gradFill rotWithShape="1">
            <a:gsLst>
              <a:gs pos="0">
                <a:schemeClr val="bg2">
                  <a:gamma/>
                  <a:shade val="89020"/>
                  <a:invGamma/>
                  <a:alpha val="0"/>
                </a:schemeClr>
              </a:gs>
              <a:gs pos="100000">
                <a:schemeClr val="bg2"/>
              </a:gs>
            </a:gsLst>
            <a:lin ang="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AutoShape 3"/>
          <p:cNvSpPr>
            <a:spLocks noChangeArrowheads="1"/>
          </p:cNvSpPr>
          <p:nvPr/>
        </p:nvSpPr>
        <p:spPr bwMode="invGray">
          <a:xfrm rot="10800000">
            <a:off x="3964546" y="1647512"/>
            <a:ext cx="1493762" cy="374609"/>
          </a:xfrm>
          <a:prstGeom prst="rightArrow">
            <a:avLst>
              <a:gd name="adj1" fmla="val 35167"/>
              <a:gd name="adj2" fmla="val 111029"/>
            </a:avLst>
          </a:prstGeom>
          <a:gradFill rotWithShape="1">
            <a:gsLst>
              <a:gs pos="0">
                <a:schemeClr val="bg2">
                  <a:gamma/>
                  <a:shade val="89020"/>
                  <a:invGamma/>
                  <a:alpha val="0"/>
                </a:schemeClr>
              </a:gs>
              <a:gs pos="100000">
                <a:schemeClr val="bg2"/>
              </a:gs>
            </a:gsLst>
            <a:lin ang="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2" descr="C:\Documents and Settings\user\Рабочий стол\ЮНАРМ\Без имени-1.gi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0" t="11510" r="51682" b="14389"/>
          <a:stretch/>
        </p:blipFill>
        <p:spPr bwMode="auto">
          <a:xfrm>
            <a:off x="5018999" y="3219822"/>
            <a:ext cx="1548936" cy="147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731124" y="3886482"/>
            <a:ext cx="22728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 Narrow" pitchFamily="34" charset="0"/>
              </a:rPr>
              <a:t>ВСЕРОССИЙСКОЕ</a:t>
            </a:r>
            <a:endParaRPr lang="ru-RU" sz="14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48078" y="4103629"/>
            <a:ext cx="22728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rial Narrow" pitchFamily="34" charset="0"/>
              </a:rPr>
              <a:t>МОЛОДЕЖНОЕ</a:t>
            </a:r>
            <a:endParaRPr lang="ru-RU" sz="14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63519" y="4336405"/>
            <a:ext cx="22728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ДВИЖЕНИЕ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95441" y="3458305"/>
            <a:ext cx="2416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</a:rPr>
              <a:t>ЮНАРМИЯ</a:t>
            </a:r>
            <a:endParaRPr lang="ru-RU" sz="2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25" name="Picture 2" descr="C:\Documents and Settings\user\Рабочий стол\ЮНАРМ\Без имени-1.gi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0" t="11510" r="51682" b="14389"/>
          <a:stretch/>
        </p:blipFill>
        <p:spPr bwMode="auto">
          <a:xfrm>
            <a:off x="6444208" y="839557"/>
            <a:ext cx="2000726" cy="1623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AutoShape 3"/>
          <p:cNvSpPr>
            <a:spLocks noChangeArrowheads="1"/>
          </p:cNvSpPr>
          <p:nvPr/>
        </p:nvSpPr>
        <p:spPr bwMode="invGray">
          <a:xfrm>
            <a:off x="4434564" y="1761811"/>
            <a:ext cx="1493762" cy="374609"/>
          </a:xfrm>
          <a:prstGeom prst="rightArrow">
            <a:avLst>
              <a:gd name="adj1" fmla="val 35167"/>
              <a:gd name="adj2" fmla="val 111029"/>
            </a:avLst>
          </a:prstGeom>
          <a:gradFill rotWithShape="1">
            <a:gsLst>
              <a:gs pos="0">
                <a:schemeClr val="bg2">
                  <a:gamma/>
                  <a:shade val="89020"/>
                  <a:invGamma/>
                  <a:alpha val="0"/>
                </a:schemeClr>
              </a:gs>
              <a:gs pos="100000">
                <a:schemeClr val="bg2"/>
              </a:gs>
            </a:gsLst>
            <a:lin ang="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6907546" y="1585124"/>
            <a:ext cx="119284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002060"/>
                </a:solidFill>
                <a:latin typeface="Arial Narrow" pitchFamily="34" charset="0"/>
              </a:rPr>
              <a:t>ЮНАРМИЯ</a:t>
            </a:r>
            <a:endParaRPr lang="ru-RU" sz="15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pic>
        <p:nvPicPr>
          <p:cNvPr id="31" name="Picture 2" descr="C:\Documents and Settings\user\Рабочий стол\ЮНАРМ\Без имени-1.gi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0" t="11510" r="51682" b="14389"/>
          <a:stretch/>
        </p:blipFill>
        <p:spPr bwMode="auto">
          <a:xfrm>
            <a:off x="1235916" y="2463517"/>
            <a:ext cx="1895924" cy="1685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670907" y="3243401"/>
            <a:ext cx="13889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ЮНАРМИЯ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39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7" descr="G:\29-03-2016_11-55-31\Команта_Юнармеец_с орлом3_с фигурам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05986"/>
            <a:ext cx="9058275" cy="493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TextBox 7"/>
          <p:cNvSpPr txBox="1">
            <a:spLocks noChangeArrowheads="1"/>
          </p:cNvSpPr>
          <p:nvPr/>
        </p:nvSpPr>
        <p:spPr bwMode="auto">
          <a:xfrm>
            <a:off x="1912938" y="50800"/>
            <a:ext cx="6181725" cy="2778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>
              <a:buFont typeface="Arial" charset="0"/>
              <a:buNone/>
            </a:pPr>
            <a:r>
              <a:rPr lang="ru-RU" altLang="ru-RU" sz="1200" dirty="0" smtClean="0">
                <a:solidFill>
                  <a:srgbClr val="9E0000"/>
                </a:solidFill>
                <a:latin typeface="Tahoma" pitchFamily="34" charset="0"/>
                <a:cs typeface="Tahoma" pitchFamily="34" charset="0"/>
              </a:rPr>
              <a:t>ПРЕДЛАГАЕМЫЙ  ОБЩИЙ </a:t>
            </a:r>
            <a:r>
              <a:rPr lang="ru-RU" altLang="ru-RU" sz="1200" dirty="0">
                <a:solidFill>
                  <a:srgbClr val="9E0000"/>
                </a:solidFill>
                <a:latin typeface="Tahoma" pitchFamily="34" charset="0"/>
                <a:cs typeface="Tahoma" pitchFamily="34" charset="0"/>
              </a:rPr>
              <a:t>ВИД ЮНАРМЕЙСКОЙ КОМНАТЫ</a:t>
            </a:r>
          </a:p>
        </p:txBody>
      </p:sp>
      <p:pic>
        <p:nvPicPr>
          <p:cNvPr id="11269" name="Picture 8"/>
          <p:cNvPicPr>
            <a:picLocks noChangeAspect="1" noChangeArrowheads="1"/>
          </p:cNvPicPr>
          <p:nvPr/>
        </p:nvPicPr>
        <p:blipFill>
          <a:blip r:embed="rId3" cstate="print"/>
          <a:srcRect l="23228" t="16470" r="9921" b="81699"/>
          <a:stretch>
            <a:fillRect/>
          </a:stretch>
        </p:blipFill>
        <p:spPr bwMode="auto">
          <a:xfrm>
            <a:off x="0" y="447576"/>
            <a:ext cx="913765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Рисунок 10" descr="Безымянный-1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7473" y="106822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16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974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G:\Команта_Юнармеец_с орлом3_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230"/>
            <a:ext cx="9109075" cy="4955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Box 7"/>
          <p:cNvSpPr txBox="1">
            <a:spLocks noChangeArrowheads="1"/>
          </p:cNvSpPr>
          <p:nvPr/>
        </p:nvSpPr>
        <p:spPr bwMode="auto">
          <a:xfrm>
            <a:off x="1912938" y="50800"/>
            <a:ext cx="61817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>
              <a:buFont typeface="Arial" charset="0"/>
              <a:buNone/>
            </a:pPr>
            <a:r>
              <a:rPr lang="ru-RU" altLang="ru-RU" sz="1200" dirty="0" smtClean="0">
                <a:solidFill>
                  <a:srgbClr val="9E0000"/>
                </a:solidFill>
                <a:latin typeface="Tahoma" pitchFamily="34" charset="0"/>
                <a:cs typeface="Tahoma" pitchFamily="34" charset="0"/>
              </a:rPr>
              <a:t>ПРЕДЛАГАЕМЫЙ   ОБЩИЙ </a:t>
            </a:r>
            <a:r>
              <a:rPr lang="ru-RU" altLang="ru-RU" sz="1200" dirty="0">
                <a:solidFill>
                  <a:srgbClr val="9E0000"/>
                </a:solidFill>
                <a:latin typeface="Tahoma" pitchFamily="34" charset="0"/>
                <a:cs typeface="Tahoma" pitchFamily="34" charset="0"/>
              </a:rPr>
              <a:t>ВИД ЮНАРМЕЙСКОЙ КОМНАТЫ</a:t>
            </a:r>
          </a:p>
        </p:txBody>
      </p:sp>
      <p:pic>
        <p:nvPicPr>
          <p:cNvPr id="13316" name="Picture 8"/>
          <p:cNvPicPr>
            <a:picLocks noChangeAspect="1" noChangeArrowheads="1"/>
          </p:cNvPicPr>
          <p:nvPr/>
        </p:nvPicPr>
        <p:blipFill>
          <a:blip r:embed="rId3" cstate="print"/>
          <a:srcRect l="23228" t="16470" r="9921" b="81699"/>
          <a:stretch>
            <a:fillRect/>
          </a:stretch>
        </p:blipFill>
        <p:spPr bwMode="auto">
          <a:xfrm>
            <a:off x="0" y="447576"/>
            <a:ext cx="913765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Рисунок 10" descr="Безымянный-1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" y="158328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7474" y="106822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/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390791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56"/>
            <a:ext cx="9174095" cy="516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36104" y="195486"/>
            <a:ext cx="3203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МАКЕТ СТРАНИЦ ЖУРНАЛА «ЮНАРМЕЕЦ»</a:t>
            </a:r>
          </a:p>
        </p:txBody>
      </p:sp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4" cstate="print"/>
          <a:srcRect l="2808" t="13716" r="27809" b="8275"/>
          <a:stretch>
            <a:fillRect/>
          </a:stretch>
        </p:blipFill>
        <p:spPr bwMode="auto">
          <a:xfrm>
            <a:off x="4787846" y="98455"/>
            <a:ext cx="4098462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5" cstate="print"/>
          <a:srcRect l="2808" t="13716" r="27809" b="8275"/>
          <a:stretch>
            <a:fillRect/>
          </a:stretch>
        </p:blipFill>
        <p:spPr bwMode="auto">
          <a:xfrm>
            <a:off x="3353858" y="987894"/>
            <a:ext cx="4098462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6" cstate="print"/>
          <a:srcRect l="2808" t="13716" r="27809" b="8275"/>
          <a:stretch>
            <a:fillRect/>
          </a:stretch>
        </p:blipFill>
        <p:spPr bwMode="auto">
          <a:xfrm>
            <a:off x="1619672" y="1635966"/>
            <a:ext cx="4098462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 descr="C:\Documents and Settings\user\Рабочий стол\Выступление СС-ЗМО 28.04.2016 г\юнармеец-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2139702"/>
            <a:ext cx="2025601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6"/>
          <p:cNvSpPr>
            <a:spLocks noChangeArrowheads="1"/>
          </p:cNvSpPr>
          <p:nvPr/>
        </p:nvSpPr>
        <p:spPr bwMode="auto">
          <a:xfrm>
            <a:off x="8532440" y="106822"/>
            <a:ext cx="6115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400" dirty="0" smtClean="0">
                <a:solidFill>
                  <a:schemeClr val="bg1"/>
                </a:solidFill>
                <a:latin typeface="Impact" pitchFamily="34" charset="0"/>
              </a:rPr>
              <a:t>18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9" name="Рисунок 10" descr="Безымянный-1.em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4484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165100"/>
            <a:ext cx="9144000" cy="574675"/>
          </a:xfrm>
          <a:prstGeom prst="rect">
            <a:avLst/>
          </a:prstGeom>
          <a:solidFill>
            <a:srgbClr val="C00000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364" name="TextBox 7"/>
          <p:cNvSpPr txBox="1">
            <a:spLocks noChangeArrowheads="1"/>
          </p:cNvSpPr>
          <p:nvPr/>
        </p:nvSpPr>
        <p:spPr bwMode="auto">
          <a:xfrm>
            <a:off x="395288" y="93663"/>
            <a:ext cx="78486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2400">
                <a:solidFill>
                  <a:schemeClr val="bg1"/>
                </a:solidFill>
                <a:latin typeface="Arial Narrow" pitchFamily="34" charset="0"/>
              </a:rPr>
              <a:t>Кто и как нас защищает</a:t>
            </a:r>
          </a:p>
          <a:p>
            <a:pPr algn="r"/>
            <a:r>
              <a:rPr lang="ru-RU" sz="1400">
                <a:solidFill>
                  <a:schemeClr val="bg1"/>
                </a:solidFill>
                <a:latin typeface="Arial Narrow" pitchFamily="34" charset="0"/>
              </a:rPr>
              <a:t>несколько страниц из главы</a:t>
            </a:r>
          </a:p>
        </p:txBody>
      </p:sp>
      <p:pic>
        <p:nvPicPr>
          <p:cNvPr id="20488" name="Picture 8" descr="E:\КТО И КАЗ НАС ЗАЩИЩАЕТ\Кто нас защищает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8791" y="788988"/>
            <a:ext cx="1355725" cy="1919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9" name="Picture 9" descr="E:\КТО И КАЗ НАС ЗАЩИЩАЕТ\Кто нас защищает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1328" y="2976563"/>
            <a:ext cx="1373188" cy="1944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0" name="Picture 10" descr="E:\КТО И КАЗ НАС ЗАЩИЩАЕТ\Кто нас защищает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35166" y="871538"/>
            <a:ext cx="1298575" cy="1836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1" name="Picture 11" descr="E:\КТО И КАЗ НАС ЗАЩИЩАЕТ\Кто нас защищает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35166" y="2976563"/>
            <a:ext cx="1298575" cy="1944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2" name="Picture 12" descr="E:\КТО И КАЗ НАС ЗАЩИЩАЕТ\Кто нас защищает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103" y="881063"/>
            <a:ext cx="1295400" cy="1835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3" name="Picture 13" descr="E:\КТО И КАЗ НАС ЗАЩИЩАЕТ\Кто нас защищает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0103" y="3001963"/>
            <a:ext cx="1355725" cy="1919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:\Documents and Settings\user\Рабочий стол\ЮА\презентация книги\22\Главы\раздел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8" y="881063"/>
            <a:ext cx="2673350" cy="3706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7" name="Picture 17" descr="E:\КТО И КАЗ НАС ЗАЩИЩАЕТ\Кто нас защищает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79966" y="881063"/>
            <a:ext cx="1309687" cy="1854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8" name="Picture 18" descr="E:\КТО И КАЗ НАС ЗАЩИЩАЕТ\Кто нас защищает2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395841" y="2982913"/>
            <a:ext cx="1293812" cy="1924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6"/>
          <p:cNvSpPr>
            <a:spLocks noChangeArrowheads="1"/>
          </p:cNvSpPr>
          <p:nvPr/>
        </p:nvSpPr>
        <p:spPr bwMode="auto">
          <a:xfrm>
            <a:off x="8687892" y="106822"/>
            <a:ext cx="3978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>
                <a:solidFill>
                  <a:schemeClr val="bg1"/>
                </a:solidFill>
                <a:latin typeface="Impact" pitchFamily="34" charset="0"/>
              </a:rPr>
              <a:t>19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4" name="Рисунок 10" descr="Безымянный-1.emf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445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3439538" y="141480"/>
            <a:ext cx="1640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ИСТОРИЯ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372096"/>
            <a:ext cx="6552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4D4D4D"/>
                </a:solidFill>
              </a:rPr>
              <a:t>       </a:t>
            </a:r>
            <a:endParaRPr lang="ru-RU" sz="1600" dirty="0">
              <a:solidFill>
                <a:srgbClr val="9A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9248" y="2862104"/>
            <a:ext cx="892899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 </a:t>
            </a:r>
            <a:r>
              <a:rPr lang="en-US" dirty="0" smtClean="0">
                <a:solidFill>
                  <a:srgbClr val="9A0000"/>
                </a:solidFill>
                <a:latin typeface="Arial Narrow" pitchFamily="34" charset="0"/>
              </a:rPr>
              <a:t>     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В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1911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и 1912 годах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на Марсовом поле в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Петербурге проходили всероссийские смотры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молодежных строевых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дружин. В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1912 году по всей стране насчитывались сотни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тысяч юных дружинников и юных разведчиков, выходили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специальные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журналы</a:t>
            </a:r>
            <a:endParaRPr lang="ru-RU" sz="16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028" name="Picture 4" descr="C:\Documents and Settings\user\Рабочий стол\44682339_Poteshnuye.jp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" y="575200"/>
            <a:ext cx="2880319" cy="2158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-36512" y="1059582"/>
            <a:ext cx="9180512" cy="12421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C:\Documents and Settings\user\Рабочий стол\потешные.gif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068" t="28092" b="6597"/>
          <a:stretch/>
        </p:blipFill>
        <p:spPr bwMode="auto">
          <a:xfrm>
            <a:off x="5220072" y="3480271"/>
            <a:ext cx="3923927" cy="1663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3112748" y="1773857"/>
            <a:ext cx="5864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    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С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1911 года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подготовка </a:t>
            </a: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к военной службе вводилась как обязательный предмет в начальных и средних учебных заведениях. На нее отводилось не менее 2 часов в неделю. В учебных заведениях организовывались строевые дружины и "команды юных разведчиков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"</a:t>
            </a:r>
            <a:endParaRPr lang="ru-RU" sz="16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4" name="Picture 4" descr="C:\Documents and Settings\user\Рабочий стол\потешные 3.gif"/>
          <p:cNvPicPr>
            <a:picLocks noChangeAspect="1" noChangeArrowheads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087" b="6610"/>
          <a:stretch/>
        </p:blipFill>
        <p:spPr bwMode="auto">
          <a:xfrm>
            <a:off x="-36513" y="3312740"/>
            <a:ext cx="3708413" cy="1806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880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4" name="AutoShape 5"/>
          <p:cNvSpPr>
            <a:spLocks noChangeArrowheads="1"/>
          </p:cNvSpPr>
          <p:nvPr/>
        </p:nvSpPr>
        <p:spPr bwMode="gray">
          <a:xfrm>
            <a:off x="3059832" y="541874"/>
            <a:ext cx="5970272" cy="1168776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059832" y="573528"/>
            <a:ext cx="5820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      </a:t>
            </a:r>
            <a:r>
              <a:rPr lang="ru-RU" b="1" i="1" dirty="0" smtClean="0">
                <a:solidFill>
                  <a:schemeClr val="bg1"/>
                </a:solidFill>
                <a:latin typeface="Arial Narrow" pitchFamily="34" charset="0"/>
              </a:rPr>
              <a:t>«Завести в деревнях обучение детей в школах строю и гимнастике запасными и отставными унтер-офицерами за малую плату»</a:t>
            </a:r>
            <a:endParaRPr lang="en-US" b="1" i="1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 algn="r"/>
            <a:r>
              <a:rPr lang="ru-RU" b="1" i="1" dirty="0" smtClean="0">
                <a:solidFill>
                  <a:schemeClr val="bg1"/>
                </a:solidFill>
                <a:latin typeface="Arial Narrow" pitchFamily="34" charset="0"/>
              </a:rPr>
              <a:t>Николай  </a:t>
            </a:r>
            <a:r>
              <a:rPr lang="en-US" b="1" i="1" dirty="0" smtClean="0">
                <a:solidFill>
                  <a:schemeClr val="bg1"/>
                </a:solidFill>
                <a:latin typeface="Arial Narrow" pitchFamily="34" charset="0"/>
              </a:rPr>
              <a:t>II</a:t>
            </a:r>
          </a:p>
        </p:txBody>
      </p:sp>
    </p:spTree>
    <p:extLst>
      <p:ext uri="{BB962C8B-B14F-4D97-AF65-F5344CB8AC3E}">
        <p14:creationId xmlns:p14="http://schemas.microsoft.com/office/powerpoint/2010/main" val="325777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" y="0"/>
            <a:ext cx="9174095" cy="516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87474"/>
            <a:ext cx="9066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ЮНАРМЕЙСКАЯ ФОРМА ОДЕЖДЫ</a:t>
            </a:r>
            <a:endParaRPr lang="ru-RU" sz="20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 t="15264" b="6178"/>
          <a:stretch>
            <a:fillRect/>
          </a:stretch>
        </p:blipFill>
        <p:spPr bwMode="auto">
          <a:xfrm>
            <a:off x="395536" y="483518"/>
            <a:ext cx="8293479" cy="46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5069" y="106822"/>
            <a:ext cx="4235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/>
              <a:t>20</a:t>
            </a:r>
          </a:p>
        </p:txBody>
      </p:sp>
      <p:pic>
        <p:nvPicPr>
          <p:cNvPr id="7" name="Рисунок 10" descr="Безымянный-1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7367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599" y="3444"/>
            <a:ext cx="9174095" cy="516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87474"/>
            <a:ext cx="9066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ЮНАРМЕЙСКАЯ ФОРМА ОДЕЖДЫ</a:t>
            </a:r>
            <a:endParaRPr lang="ru-RU" sz="20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 t="13692" b="7749"/>
          <a:stretch>
            <a:fillRect/>
          </a:stretch>
        </p:blipFill>
        <p:spPr bwMode="auto">
          <a:xfrm>
            <a:off x="539552" y="531523"/>
            <a:ext cx="8208000" cy="4560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7474" y="106822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21</a:t>
            </a:r>
            <a:endParaRPr lang="ru-RU" dirty="0"/>
          </a:p>
        </p:txBody>
      </p:sp>
      <p:pic>
        <p:nvPicPr>
          <p:cNvPr id="7" name="Рисунок 10" descr="Безымянный-1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810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753"/>
            <a:ext cx="9174095" cy="516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87474"/>
            <a:ext cx="9066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ЮНАРМЕЙСКАЯ ФОРМА ОДЕЖДЫ</a:t>
            </a:r>
            <a:endParaRPr lang="ru-RU" sz="20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 t="13692" b="6178"/>
          <a:stretch>
            <a:fillRect/>
          </a:stretch>
        </p:blipFill>
        <p:spPr bwMode="auto">
          <a:xfrm>
            <a:off x="545594" y="483518"/>
            <a:ext cx="8274878" cy="46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8679076" y="106822"/>
            <a:ext cx="41549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/>
              <a:t>22</a:t>
            </a:r>
          </a:p>
        </p:txBody>
      </p:sp>
      <p:pic>
        <p:nvPicPr>
          <p:cNvPr id="7" name="Рисунок 10" descr="Безымянный-1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32065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180512" cy="523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3723896" y="141480"/>
            <a:ext cx="1640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ИСТОРИЯ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880618"/>
            <a:ext cx="6552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4D4D4D"/>
                </a:solidFill>
              </a:rPr>
              <a:t>       </a:t>
            </a:r>
            <a:endParaRPr lang="ru-RU" sz="1600" dirty="0">
              <a:solidFill>
                <a:srgbClr val="9A0000"/>
              </a:solidFill>
            </a:endParaRPr>
          </a:p>
        </p:txBody>
      </p:sp>
      <p:pic>
        <p:nvPicPr>
          <p:cNvPr id="11" name="Picture 6" descr="E:\a0fd0f988ba6d2b104998566d9571335460934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832" y="533895"/>
            <a:ext cx="2794994" cy="18109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" name="Picture 4" descr="E:\00f4906044b055a8dc00afb349f3332c.jpg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564"/>
          <a:stretch/>
        </p:blipFill>
        <p:spPr bwMode="auto">
          <a:xfrm flipH="1">
            <a:off x="47018" y="4065440"/>
            <a:ext cx="2004702" cy="1076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E:\ОСАВИАХИМ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14" y="85981"/>
            <a:ext cx="1095418" cy="1189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568688" y="2463739"/>
            <a:ext cx="8035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9A0000"/>
                </a:solidFill>
                <a:latin typeface="Arial Narrow" pitchFamily="34" charset="0"/>
              </a:rPr>
              <a:t>Системообразующие элементы военно-патриотического воспитания в СССР</a:t>
            </a:r>
          </a:p>
          <a:p>
            <a:pPr algn="ctr"/>
            <a:r>
              <a:rPr lang="ru-RU" b="1" dirty="0" smtClean="0">
                <a:solidFill>
                  <a:srgbClr val="9A0000"/>
                </a:solidFill>
                <a:latin typeface="Arial Narrow" pitchFamily="34" charset="0"/>
              </a:rPr>
              <a:t>в предвоенные годы </a:t>
            </a:r>
            <a:endParaRPr lang="ru-RU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1761" y="4474613"/>
            <a:ext cx="3817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воспитание во время службы в РККА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11761" y="3111810"/>
            <a:ext cx="43364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воспитание </a:t>
            </a:r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в молодежных </a:t>
            </a: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организациях</a:t>
            </a:r>
            <a:endParaRPr lang="ru-RU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" y="2409733"/>
            <a:ext cx="9132739" cy="34289"/>
          </a:xfrm>
          <a:prstGeom prst="rect">
            <a:avLst/>
          </a:prstGeom>
          <a:solidFill>
            <a:srgbClr val="C0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Documents and Settings\user\Рабочий стол\РККА.gif"/>
          <p:cNvPicPr>
            <a:picLocks noChangeAspect="1" noChangeArrowheads="1"/>
          </p:cNvPicPr>
          <p:nvPr/>
        </p:nvPicPr>
        <p:blipFill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118935"/>
            <a:ext cx="3907662" cy="2318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11760" y="3706427"/>
            <a:ext cx="3751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воспитание в системе </a:t>
            </a: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ОСАВИАХИМ</a:t>
            </a:r>
            <a:endParaRPr lang="ru-RU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9" name="Picture 5" descr="E:\pr-kapkov-osv.jpg"/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71" t="8856" r="6766" b="15766"/>
          <a:stretch/>
        </p:blipFill>
        <p:spPr bwMode="auto">
          <a:xfrm>
            <a:off x="14437" y="2895787"/>
            <a:ext cx="2037283" cy="11281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Стрелка вниз 25"/>
          <p:cNvSpPr/>
          <p:nvPr/>
        </p:nvSpPr>
        <p:spPr>
          <a:xfrm>
            <a:off x="4355976" y="3422454"/>
            <a:ext cx="444344" cy="270030"/>
          </a:xfrm>
          <a:prstGeom prst="downArrow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4355976" y="4070526"/>
            <a:ext cx="444344" cy="337428"/>
          </a:xfrm>
          <a:prstGeom prst="downArrow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187624" y="629275"/>
            <a:ext cx="489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       Вопросам военно-патриотического  воспитания молодежи в СССР уделялось неослабное внимание</a:t>
            </a:r>
            <a:endParaRPr lang="ru-RU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gray">
          <a:xfrm>
            <a:off x="119026" y="1363832"/>
            <a:ext cx="5965142" cy="830997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75892" y="1363832"/>
            <a:ext cx="58362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       </a:t>
            </a:r>
            <a:r>
              <a:rPr lang="ru-RU" sz="1600" dirty="0" smtClean="0">
                <a:solidFill>
                  <a:schemeClr val="bg1"/>
                </a:solidFill>
                <a:latin typeface="Arial Narrow" pitchFamily="34" charset="0"/>
              </a:rPr>
              <a:t>Важным </a:t>
            </a:r>
            <a:r>
              <a:rPr lang="ru-RU" sz="1600" dirty="0">
                <a:solidFill>
                  <a:schemeClr val="bg1"/>
                </a:solidFill>
                <a:latin typeface="Arial Narrow" pitchFamily="34" charset="0"/>
              </a:rPr>
              <a:t>событием в деле патриотического воспитания молодежи </a:t>
            </a:r>
            <a:r>
              <a:rPr lang="ru-RU" sz="1600" dirty="0" smtClean="0">
                <a:solidFill>
                  <a:schemeClr val="bg1"/>
                </a:solidFill>
                <a:latin typeface="Arial Narrow" pitchFamily="34" charset="0"/>
              </a:rPr>
              <a:t>стало создание в 1927 году </a:t>
            </a:r>
            <a:r>
              <a:rPr lang="ru-RU" sz="1600" dirty="0">
                <a:solidFill>
                  <a:schemeClr val="bg1"/>
                </a:solidFill>
                <a:latin typeface="Arial Narrow" pitchFamily="34" charset="0"/>
              </a:rPr>
              <a:t>Общества содействия обороне, авиационному и химическому строительству (ОСОАВИАХИМ)</a:t>
            </a:r>
          </a:p>
        </p:txBody>
      </p:sp>
    </p:spTree>
    <p:extLst>
      <p:ext uri="{BB962C8B-B14F-4D97-AF65-F5344CB8AC3E}">
        <p14:creationId xmlns:p14="http://schemas.microsoft.com/office/powerpoint/2010/main" val="252775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2" y="0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16358" y="1403654"/>
            <a:ext cx="86521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6B6B6B"/>
                </a:solidFill>
              </a:rPr>
              <a:t>       </a:t>
            </a:r>
            <a:endParaRPr lang="ru-RU" dirty="0">
              <a:solidFill>
                <a:srgbClr val="9A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707905" y="141480"/>
            <a:ext cx="1640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ИСТОРИЯ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2782" y="640889"/>
            <a:ext cx="872969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 smtClean="0">
                <a:solidFill>
                  <a:srgbClr val="9A0000"/>
                </a:solidFill>
              </a:rPr>
              <a:t>       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В семидесятых годах получили активное развитие военно-спортивные игры «Зарница» и «Орленок».</a:t>
            </a:r>
            <a:r>
              <a:rPr lang="ru-RU" sz="1700" dirty="0">
                <a:solidFill>
                  <a:srgbClr val="9A0000"/>
                </a:solidFill>
                <a:latin typeface="Arial Narrow" pitchFamily="34" charset="0"/>
              </a:rPr>
              <a:t>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Первый </a:t>
            </a:r>
            <a:r>
              <a:rPr lang="ru-RU" sz="1700" dirty="0">
                <a:solidFill>
                  <a:srgbClr val="9A0000"/>
                </a:solidFill>
                <a:latin typeface="Arial Narrow" pitchFamily="34" charset="0"/>
              </a:rPr>
              <a:t>Всесоюзный слёт юнармейского движения состоялся в январе 1990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года.</a:t>
            </a:r>
            <a:r>
              <a:rPr lang="ru-RU" sz="1700" dirty="0">
                <a:solidFill>
                  <a:srgbClr val="6B6B6B"/>
                </a:solidFill>
                <a:latin typeface="Arial Narrow" pitchFamily="34" charset="0"/>
              </a:rPr>
              <a:t>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Слёт </a:t>
            </a:r>
            <a:r>
              <a:rPr lang="ru-RU" sz="1700" dirty="0">
                <a:solidFill>
                  <a:srgbClr val="9A0000"/>
                </a:solidFill>
                <a:latin typeface="Arial Narrow" pitchFamily="34" charset="0"/>
              </a:rPr>
              <a:t>утвердил Положение о Всесоюзном юнармейском движении и избрал командующим движения лётчика-космонавта дважды Героя Советского Союза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  Г.Т</a:t>
            </a:r>
            <a:r>
              <a:rPr lang="ru-RU" sz="1700" dirty="0">
                <a:solidFill>
                  <a:srgbClr val="9A0000"/>
                </a:solidFill>
                <a:latin typeface="Arial Narrow" pitchFamily="34" charset="0"/>
              </a:rPr>
              <a:t>.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Берегового</a:t>
            </a:r>
            <a:endParaRPr lang="ru-RU" sz="17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674" y="1826277"/>
            <a:ext cx="1690798" cy="1537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6" r="15067"/>
          <a:stretch/>
        </p:blipFill>
        <p:spPr bwMode="auto">
          <a:xfrm flipH="1">
            <a:off x="2769913" y="1793903"/>
            <a:ext cx="1672290" cy="1529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 descr="C:\Documents and Settings\user\Рабочий стол\1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5" t="6681" r="13634" b="11307"/>
          <a:stretch/>
        </p:blipFill>
        <p:spPr bwMode="auto">
          <a:xfrm>
            <a:off x="4572000" y="1826277"/>
            <a:ext cx="2376264" cy="1522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F:\ветераны и концепция\9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95538" y="1819630"/>
            <a:ext cx="2284212" cy="1503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gray">
          <a:xfrm>
            <a:off x="246698" y="3435847"/>
            <a:ext cx="8573774" cy="1477328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42243" y="3435846"/>
            <a:ext cx="833421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/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Георгий Тимофеевич Береговой </a:t>
            </a:r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– участник Великой Отечественной войны. Совершил 186 боевых вылетов. В 1944 году удостоен звания Героя Советского Союза.</a:t>
            </a:r>
          </a:p>
          <a:p>
            <a:pPr indent="452438" algn="just"/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30 октября 1968 года совершил космический полет на корабле «Союз-3». Награжден второй медалью «Золотая Звезда» Героя Советского Союза.</a:t>
            </a:r>
          </a:p>
          <a:p>
            <a:pPr indent="452438" algn="just"/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С 1972 по 1991 год был командующим военно-спортивной игры «Орлёнок» </a:t>
            </a:r>
          </a:p>
        </p:txBody>
      </p:sp>
    </p:spTree>
    <p:extLst>
      <p:ext uri="{BB962C8B-B14F-4D97-AF65-F5344CB8AC3E}">
        <p14:creationId xmlns:p14="http://schemas.microsoft.com/office/powerpoint/2010/main" val="182909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67744" y="3989338"/>
            <a:ext cx="597666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6B6B6B"/>
                </a:solidFill>
              </a:rPr>
              <a:t> </a:t>
            </a:r>
            <a:r>
              <a:rPr lang="ru-RU" sz="1700" dirty="0" smtClean="0">
                <a:solidFill>
                  <a:srgbClr val="9A0000"/>
                </a:solidFill>
                <a:latin typeface="Arial Narrow" pitchFamily="34" charset="0"/>
              </a:rPr>
              <a:t>Данная форма общественного объединения предполагает массовый характер. Общественное движение имеет своего лидера, общую систему ценностей, идеологию патриотизма, символику</a:t>
            </a:r>
            <a:endParaRPr lang="ru-RU" sz="17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04651" y="3363838"/>
            <a:ext cx="60320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rgbClr val="9A0000"/>
                </a:solidFill>
                <a:latin typeface="Arial Narrow" pitchFamily="34" charset="0"/>
              </a:rPr>
              <a:t>ОРГАНИЗАЦИОННО-ПРАВОВАЯ ФОРМА – </a:t>
            </a:r>
          </a:p>
          <a:p>
            <a:pPr algn="ctr"/>
            <a:r>
              <a:rPr lang="ru-RU" b="1" dirty="0" smtClean="0">
                <a:solidFill>
                  <a:srgbClr val="9A0000"/>
                </a:solidFill>
                <a:latin typeface="Arial Narrow" pitchFamily="34" charset="0"/>
              </a:rPr>
              <a:t>«ОБЩЕСТВЕННОЕ ДВИЖЕНИЕ»</a:t>
            </a:r>
            <a:endParaRPr lang="ru-RU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04652" y="335292"/>
            <a:ext cx="47596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ЦЕЛИ ЮНАРМЕЙСКОГО ДВИЖЕНИЯ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6" name="Picture 2" descr="http://t0.gstatic.com/images?q=tbn:ANd9GcSJvgJ9jp_OHupi2QUsDXcE_4698ID1hqCiIHwiFknZUsS0VcPb6g"/>
          <p:cNvPicPr>
            <a:picLocks noChangeAspect="1" noChangeArrowheads="1"/>
          </p:cNvPicPr>
          <p:nvPr/>
        </p:nvPicPr>
        <p:blipFill rotWithShape="1">
          <a:blip r:embed="rId3"/>
          <a:srcRect b="14422"/>
          <a:stretch/>
        </p:blipFill>
        <p:spPr bwMode="auto">
          <a:xfrm>
            <a:off x="104471" y="123478"/>
            <a:ext cx="2163273" cy="1449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TextBox 1"/>
          <p:cNvSpPr txBox="1"/>
          <p:nvPr/>
        </p:nvSpPr>
        <p:spPr>
          <a:xfrm>
            <a:off x="2483768" y="1463899"/>
            <a:ext cx="63730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объединение и координация деятельности молодежных  организаций военно-патриотической направленности</a:t>
            </a:r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 </a:t>
            </a:r>
            <a:endParaRPr lang="ru-RU" dirty="0" smtClean="0">
              <a:solidFill>
                <a:srgbClr val="9A0000"/>
              </a:solidFill>
              <a:latin typeface="Arial Narrow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поддержка в молодежной среде государственных и общественных инициатив, направленных на укрепление обороноспособности Российской Федерации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89" y="3075806"/>
            <a:ext cx="9129193" cy="179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7645"/>
          <a:stretch/>
        </p:blipFill>
        <p:spPr bwMode="auto">
          <a:xfrm>
            <a:off x="7974270" y="3306203"/>
            <a:ext cx="1169731" cy="1497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4" name="Прямоугольник 13"/>
          <p:cNvSpPr/>
          <p:nvPr/>
        </p:nvSpPr>
        <p:spPr>
          <a:xfrm>
            <a:off x="2483767" y="790858"/>
            <a:ext cx="63904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развитие и совершенствование системы военно-патриотического воспитания молодежи  </a:t>
            </a:r>
            <a:endParaRPr lang="ru-RU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pic>
        <p:nvPicPr>
          <p:cNvPr id="1026" name="Picture 2" descr="C:\Documents and Settings\user\Рабочий стол\знамя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46" t="23724"/>
          <a:stretch/>
        </p:blipFill>
        <p:spPr bwMode="auto">
          <a:xfrm>
            <a:off x="110190" y="3363838"/>
            <a:ext cx="2157553" cy="1671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04" t="20234" r="1666"/>
          <a:stretch/>
        </p:blipFill>
        <p:spPr bwMode="auto">
          <a:xfrm>
            <a:off x="104470" y="1726896"/>
            <a:ext cx="2163274" cy="1496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7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95736" y="592108"/>
            <a:ext cx="6840760" cy="2021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реализация государственной молодежной политики Российской Федерации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воспитание у молодежи чувства патриотизма, приверженности идеям интернационализма, дружбы и войскового товарищества, противодействия идеологии экстремизма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воспитание у юных граждан уважения к Вооруженным Силам России, формирование положительной мотивации к прохождению военной службы и всесторонняя подготовка юношей к исполнению воинского 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долга</a:t>
            </a:r>
            <a:endParaRPr lang="ru-RU" sz="16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2643758"/>
            <a:ext cx="682589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и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зучение истории страны и военно-исторического наследия Отечества, развитие краеведения, расширение знаний об истории и выдающихся людях «малой» Родины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развитие материально-технической базы военно-патриотического воспитания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ru-RU" sz="1600" dirty="0">
                <a:solidFill>
                  <a:srgbClr val="9A0000"/>
                </a:solidFill>
                <a:latin typeface="Arial Narrow" pitchFamily="34" charset="0"/>
              </a:rPr>
              <a:t>п</a:t>
            </a: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ропаганда здорового образа жизни, укрепление физической закалки и выносливости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активное приобщение молодежи к военно-техническим знаниям и техническому творчеству</a:t>
            </a:r>
            <a:endParaRPr lang="ru-RU" sz="16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07842" y="141480"/>
            <a:ext cx="16882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ЗАДАЧИ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085" y="3570651"/>
            <a:ext cx="317528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user\Мои документы\Олег\Дизайн\ФОТО ВСЕ\ПАТРИОТИКА\бАКАНАЧ КИРГИЗ 2014\IMG_5839 (800x53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0" y="33182"/>
            <a:ext cx="1736682" cy="1216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Documents and Settings\user\Мои документы\Олег\Дизайн\ФОТО ВСЕ\ПАТРИОТИКА\бАКАНАЧ КИРГИЗ 2014\IMG_5966 (800x533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08" y="2616326"/>
            <a:ext cx="1709798" cy="1197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Documents and Settings\user\Рабочий стол\P126023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8" t="17106" r="-1" b="15959"/>
          <a:stretch/>
        </p:blipFill>
        <p:spPr bwMode="auto">
          <a:xfrm>
            <a:off x="103308" y="3885038"/>
            <a:ext cx="1709798" cy="1195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user\Мои документы\Олег\Дизайн\ФОТО ВСЕ\ПАТРИОТИКА\бАКАНАЧ КИРГИЗ 2014\DSC_2222 (800x530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08" y="1320182"/>
            <a:ext cx="1740084" cy="1212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7645"/>
          <a:stretch/>
        </p:blipFill>
        <p:spPr bwMode="auto">
          <a:xfrm flipH="1">
            <a:off x="-1" y="2220445"/>
            <a:ext cx="958207" cy="1168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27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806" y="3939902"/>
            <a:ext cx="317528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890" y="4495355"/>
            <a:ext cx="317528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001" y="2776543"/>
            <a:ext cx="317528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001" y="683187"/>
            <a:ext cx="307302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001" y="992935"/>
            <a:ext cx="307302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888" y="1851670"/>
            <a:ext cx="307302" cy="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3" y="0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918" y="141480"/>
            <a:ext cx="8229600" cy="56044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НОРМАТИВНЫЕ ПРАВОВЫЕ АКТЫ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083" y="714630"/>
            <a:ext cx="81711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Указ Президента Российской Федерации от 29 октября 2015 г. «О создании Общероссийской общественно-государственной детско-юношеской организации «Российское движение школьников»</a:t>
            </a:r>
            <a:endParaRPr lang="ru-RU" sz="16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8084" y="1236697"/>
            <a:ext cx="81980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Поручение Президента Российской Федерации от 3 июня 2014 г. по итогам оперативного совещания Совета Безопасности Российской Федерации по вопросу «О мерах по совершенствованию военно-патриотического воспитания граждан Российской Федерации»</a:t>
            </a:r>
            <a:endParaRPr lang="ru-RU" sz="16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8085" y="1984849"/>
            <a:ext cx="82246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Постановление Правительства Российской Федерации от 30 декабря 2015 г. «О государственной программе «Патриотическое воспитание граждан Российской Федерации на 2016-2020 годы»</a:t>
            </a:r>
            <a:endParaRPr lang="ru-RU" sz="16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8086" y="2514478"/>
            <a:ext cx="81259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Распоряжение Правительства Российской Федерации от 29 мая 2015 г. «Об утверждении Стратегии развития воспитания в Российской Федерации  до 2025 года»</a:t>
            </a:r>
            <a:endParaRPr lang="ru-RU" sz="16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flipV="1">
            <a:off x="251520" y="5057741"/>
            <a:ext cx="8870562" cy="34289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18086" y="2995087"/>
            <a:ext cx="80374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Распоряжение Правительства Российской Федерации от 29 ноября 2014 г.  «Об утверждении Основ государственной молодежной политики Российской Федерации до 2025 года»</a:t>
            </a:r>
            <a:endParaRPr lang="ru-RU" sz="16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18086" y="3510756"/>
            <a:ext cx="80802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Приказ Министра обороны Российской Федерации от 15 октября 2014 г. № 745 «Об утверждении порядка взаимодействия органов военного управления, соединений, воинских частей и организаций Вооруженных Сил Российской Федерации, при организации и проведении мероприятий по военно-патриотическому воспитанию  граждан Российской Федерации»</a:t>
            </a:r>
            <a:endParaRPr lang="ru-RU" sz="16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18087" y="4471819"/>
            <a:ext cx="8048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9A0000"/>
                </a:solidFill>
                <a:latin typeface="Arial Narrow" pitchFamily="34" charset="0"/>
              </a:rPr>
              <a:t>Концепция развития и повышения эффективности патриотического  (военно-патриотического) воспитания в ДОСААФ России в 2016-2020 годах</a:t>
            </a:r>
            <a:endParaRPr lang="ru-RU" sz="16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95378" y="2430875"/>
            <a:ext cx="5149780" cy="28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7645"/>
          <a:stretch/>
        </p:blipFill>
        <p:spPr bwMode="auto">
          <a:xfrm flipH="1">
            <a:off x="19487" y="20678"/>
            <a:ext cx="660509" cy="768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4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31" y="738100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45" y="1275606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64" y="2031691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31" y="2517745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42356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39" y="3546412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90" y="4482516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4" y="-13629"/>
            <a:ext cx="918051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 flipV="1">
            <a:off x="52907" y="719545"/>
            <a:ext cx="9141183" cy="34289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15617" y="4405519"/>
            <a:ext cx="7272808" cy="543707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ПРИОРИТЕТНЫЕ НАПРАВЛЕНИЯ ДЕЯТЕЛЬНОСТИ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0"/>
          <a:stretch/>
        </p:blipFill>
        <p:spPr bwMode="auto">
          <a:xfrm>
            <a:off x="7060572" y="796835"/>
            <a:ext cx="1749172" cy="10470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191" y="2571750"/>
            <a:ext cx="1207576" cy="10842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7" t="15996"/>
          <a:stretch/>
        </p:blipFill>
        <p:spPr bwMode="auto">
          <a:xfrm>
            <a:off x="2518918" y="796836"/>
            <a:ext cx="2060376" cy="10196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44"/>
          <a:stretch/>
        </p:blipFill>
        <p:spPr bwMode="auto">
          <a:xfrm>
            <a:off x="3197525" y="2573027"/>
            <a:ext cx="1877987" cy="10509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595969" y="1894318"/>
            <a:ext cx="25981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9A0000"/>
                </a:solidFill>
                <a:latin typeface="Arial Narrow" pitchFamily="34" charset="0"/>
              </a:rPr>
              <a:t>детско-юношеские </a:t>
            </a:r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</a:rPr>
              <a:t>военно-патриотические, военно-исторические </a:t>
            </a:r>
            <a:r>
              <a:rPr lang="ru-RU" sz="1400" dirty="0">
                <a:solidFill>
                  <a:srgbClr val="9A0000"/>
                </a:solidFill>
                <a:latin typeface="Arial Narrow" pitchFamily="34" charset="0"/>
              </a:rPr>
              <a:t>клубы 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9" y="1894318"/>
            <a:ext cx="45365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9A0000"/>
                </a:solidFill>
                <a:latin typeface="Arial Narrow" pitchFamily="34" charset="0"/>
              </a:rPr>
              <a:t>профильные специализированные формирования </a:t>
            </a:r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</a:rPr>
              <a:t>юнармейцев (юных </a:t>
            </a:r>
            <a:r>
              <a:rPr lang="ru-RU" sz="1400" dirty="0">
                <a:solidFill>
                  <a:srgbClr val="9A0000"/>
                </a:solidFill>
                <a:latin typeface="Arial Narrow" pitchFamily="34" charset="0"/>
              </a:rPr>
              <a:t>летчиков, моряков, десантников, танкистов, </a:t>
            </a:r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</a:rPr>
              <a:t>и </a:t>
            </a:r>
            <a:r>
              <a:rPr lang="ru-RU" sz="1400" dirty="0">
                <a:solidFill>
                  <a:srgbClr val="9A0000"/>
                </a:solidFill>
                <a:latin typeface="Arial Narrow" pitchFamily="34" charset="0"/>
              </a:rPr>
              <a:t>другие)</a:t>
            </a:r>
          </a:p>
        </p:txBody>
      </p:sp>
      <p:pic>
        <p:nvPicPr>
          <p:cNvPr id="21" name="Picture 4" descr="C:\Documents and Settings\user\Рабочий стол\26-03-2013_21-12-06\P1080342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8" t="25511" r="17021" b="4766"/>
          <a:stretch/>
        </p:blipFill>
        <p:spPr bwMode="auto">
          <a:xfrm>
            <a:off x="611560" y="796835"/>
            <a:ext cx="1450963" cy="9931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 descr="E:\клубы000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943" y="2581202"/>
            <a:ext cx="1758105" cy="10649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1619672" y="85993"/>
            <a:ext cx="7272808" cy="543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УЧАСТНИКИ ЮНАРМЕЙСКОГО ДВИЖЕНИЯ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21648" y="3597864"/>
            <a:ext cx="24482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</a:rPr>
              <a:t>юнармейские </a:t>
            </a:r>
            <a:r>
              <a:rPr lang="ru-RU" sz="1400" dirty="0">
                <a:solidFill>
                  <a:srgbClr val="9A0000"/>
                </a:solidFill>
                <a:latin typeface="Arial Narrow" pitchFamily="34" charset="0"/>
              </a:rPr>
              <a:t>посты у Вечного огня, обелисков, </a:t>
            </a:r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</a:rPr>
              <a:t>мемориалов, участие в воинских </a:t>
            </a:r>
            <a:r>
              <a:rPr lang="ru-RU" sz="1400" dirty="0">
                <a:solidFill>
                  <a:srgbClr val="9A0000"/>
                </a:solidFill>
                <a:latin typeface="Arial Narrow" pitchFamily="34" charset="0"/>
              </a:rPr>
              <a:t>р</a:t>
            </a:r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</a:rPr>
              <a:t>итуалах</a:t>
            </a:r>
            <a:endParaRPr lang="ru-RU" sz="14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24417" y="3646166"/>
            <a:ext cx="37696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9A0000"/>
                </a:solidFill>
                <a:latin typeface="Arial Narrow" pitchFamily="34" charset="0"/>
              </a:rPr>
              <a:t>в</a:t>
            </a:r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</a:rPr>
              <a:t>сероссийские молодежные </a:t>
            </a:r>
            <a:r>
              <a:rPr lang="ru-RU" sz="1400" dirty="0">
                <a:solidFill>
                  <a:srgbClr val="9A0000"/>
                </a:solidFill>
                <a:latin typeface="Arial Narrow" pitchFamily="34" charset="0"/>
              </a:rPr>
              <a:t>спартакиады по военно-прикладным видам спорта, сдача норм </a:t>
            </a:r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</a:rPr>
              <a:t>ГТО   </a:t>
            </a:r>
            <a:endParaRPr lang="ru-RU" sz="14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27" name="Picture 2" descr="http://media.baltinfo.ru/photo/new/42281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147711" y="789552"/>
            <a:ext cx="1470133" cy="10543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8" name="Прямоугольник 27"/>
          <p:cNvSpPr/>
          <p:nvPr/>
        </p:nvSpPr>
        <p:spPr>
          <a:xfrm>
            <a:off x="4948365" y="1894318"/>
            <a:ext cx="18273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9A0000"/>
                </a:solidFill>
                <a:latin typeface="Arial Narrow" pitchFamily="34" charset="0"/>
              </a:rPr>
              <a:t>детско-юношеские </a:t>
            </a:r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</a:rPr>
              <a:t>поисковые отряды </a:t>
            </a:r>
            <a:endParaRPr lang="ru-RU" sz="1400" dirty="0"/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11"/>
          <a:srcRect t="13333" r="10209" b="6667"/>
          <a:stretch/>
        </p:blipFill>
        <p:spPr bwMode="auto">
          <a:xfrm>
            <a:off x="666823" y="2573027"/>
            <a:ext cx="1975281" cy="10272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0" name="Прямоугольник 29"/>
          <p:cNvSpPr/>
          <p:nvPr/>
        </p:nvSpPr>
        <p:spPr>
          <a:xfrm>
            <a:off x="323528" y="3597864"/>
            <a:ext cx="25981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9A0000"/>
                </a:solidFill>
                <a:latin typeface="Arial Narrow" pitchFamily="34" charset="0"/>
              </a:rPr>
              <a:t>в</a:t>
            </a:r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</a:rPr>
              <a:t>сероссийские молодежные военно-патриотические игры, олимпиады, конкурсы</a:t>
            </a:r>
            <a:endParaRPr lang="ru-RU" sz="14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05648" y="2420606"/>
            <a:ext cx="5170318" cy="28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3" t="20304" b="11966"/>
          <a:stretch/>
        </p:blipFill>
        <p:spPr bwMode="auto">
          <a:xfrm>
            <a:off x="335011" y="11455"/>
            <a:ext cx="1284661" cy="678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25" name="AutoShape 5"/>
          <p:cNvSpPr>
            <a:spLocks noChangeArrowheads="1"/>
          </p:cNvSpPr>
          <p:nvPr/>
        </p:nvSpPr>
        <p:spPr bwMode="gray">
          <a:xfrm>
            <a:off x="383384" y="4299942"/>
            <a:ext cx="8653112" cy="669855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67879" y="4346550"/>
            <a:ext cx="875788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6B6B6B"/>
                </a:solidFill>
              </a:rPr>
              <a:t>        </a:t>
            </a:r>
            <a:r>
              <a:rPr lang="ru-RU" sz="1500" dirty="0" smtClean="0">
                <a:solidFill>
                  <a:schemeClr val="bg1"/>
                </a:solidFill>
                <a:latin typeface="Arial Narrow" pitchFamily="34" charset="0"/>
              </a:rPr>
              <a:t>Формы работы, используемые Движением, помогут молодежи в </a:t>
            </a:r>
            <a:r>
              <a:rPr lang="ru-RU" sz="1500" dirty="0">
                <a:solidFill>
                  <a:schemeClr val="bg1"/>
                </a:solidFill>
                <a:latin typeface="Arial Narrow" pitchFamily="34" charset="0"/>
              </a:rPr>
              <a:t>самореализации, </a:t>
            </a:r>
            <a:r>
              <a:rPr lang="ru-RU" sz="1500" dirty="0" smtClean="0">
                <a:solidFill>
                  <a:schemeClr val="bg1"/>
                </a:solidFill>
                <a:latin typeface="Arial Narrow" pitchFamily="34" charset="0"/>
              </a:rPr>
              <a:t>овладении первоначальными навыками военной подготовки, физическом совершенствовании, изучении и сохранении военной истории России </a:t>
            </a:r>
            <a:endParaRPr lang="ru-RU" sz="15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7" y="7162"/>
            <a:ext cx="9174095" cy="516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640452" y="141480"/>
            <a:ext cx="503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9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41480"/>
            <a:ext cx="813690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СХЕМА 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9A0000"/>
                </a:solidFill>
                <a:latin typeface="Arial Narrow" pitchFamily="34" charset="0"/>
              </a:rPr>
              <a:t>взаимодействия </a:t>
            </a:r>
            <a:r>
              <a:rPr lang="ru-RU" b="1" dirty="0" smtClean="0">
                <a:solidFill>
                  <a:srgbClr val="9A0000"/>
                </a:solidFill>
                <a:latin typeface="Arial Narrow" pitchFamily="34" charset="0"/>
              </a:rPr>
              <a:t>Республиканского военно-патриотического движения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9A0000"/>
                </a:solidFill>
                <a:latin typeface="Arial Narrow" pitchFamily="34" charset="0"/>
              </a:rPr>
              <a:t>«ЮНАРМИЯ» с общественными организациями и движениями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9A0000"/>
                </a:solidFill>
                <a:latin typeface="Arial Narrow" pitchFamily="34" charset="0"/>
              </a:rPr>
              <a:t>патриотической направленности</a:t>
            </a:r>
            <a:endParaRPr lang="ru-RU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gray">
          <a:xfrm>
            <a:off x="3707905" y="2845311"/>
            <a:ext cx="5184576" cy="704697"/>
          </a:xfrm>
          <a:prstGeom prst="snip2DiagRect">
            <a:avLst>
              <a:gd name="adj1" fmla="val 0"/>
              <a:gd name="adj2" fmla="val 50000"/>
            </a:avLst>
          </a:prstGeom>
          <a:gradFill rotWithShape="1">
            <a:gsLst>
              <a:gs pos="46000">
                <a:srgbClr val="B49F00">
                  <a:alpha val="85000"/>
                </a:srgbClr>
              </a:gs>
              <a:gs pos="100000">
                <a:srgbClr val="F5EEB7">
                  <a:gamma/>
                  <a:tint val="5882"/>
                  <a:invGamma/>
                </a:srgbClr>
              </a:gs>
            </a:gsLst>
            <a:lin ang="0" scaled="1"/>
          </a:gradFill>
          <a:ln w="19050" algn="ctr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marL="88900">
              <a:lnSpc>
                <a:spcPts val="1400"/>
              </a:lnSpc>
              <a:defRPr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Общественные  организации ветеранов </a:t>
            </a:r>
          </a:p>
          <a:p>
            <a:pPr marL="88900">
              <a:lnSpc>
                <a:spcPts val="1400"/>
              </a:lnSpc>
              <a:defRPr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Вооруженных Сил и </a:t>
            </a:r>
          </a:p>
          <a:p>
            <a:pPr marL="88900">
              <a:lnSpc>
                <a:spcPts val="1400"/>
              </a:lnSpc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д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ругие ветеранские организации 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6" name="AutoShape 8"/>
          <p:cNvSpPr>
            <a:spLocks noChangeArrowheads="1"/>
          </p:cNvSpPr>
          <p:nvPr/>
        </p:nvSpPr>
        <p:spPr bwMode="gray">
          <a:xfrm>
            <a:off x="3740469" y="2180030"/>
            <a:ext cx="5184575" cy="607744"/>
          </a:xfrm>
          <a:prstGeom prst="snip2DiagRect">
            <a:avLst>
              <a:gd name="adj1" fmla="val 0"/>
              <a:gd name="adj2" fmla="val 50000"/>
            </a:avLst>
          </a:prstGeom>
          <a:gradFill rotWithShape="1">
            <a:gsLst>
              <a:gs pos="27000">
                <a:srgbClr val="C00000">
                  <a:alpha val="85000"/>
                </a:srgbClr>
              </a:gs>
              <a:gs pos="100000">
                <a:srgbClr val="BED979">
                  <a:gamma/>
                  <a:tint val="5882"/>
                  <a:invGamma/>
                </a:srgbClr>
              </a:gs>
            </a:gsLst>
            <a:lin ang="0" scaled="1"/>
          </a:gradFill>
          <a:ln w="19050" algn="ctr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tIns="72000" anchor="ctr"/>
          <a:lstStyle/>
          <a:p>
            <a:pPr>
              <a:lnSpc>
                <a:spcPts val="1400"/>
              </a:lnSpc>
              <a:defRPr/>
            </a:pPr>
            <a:r>
              <a:rPr lang="ru-RU" b="1" dirty="0" smtClean="0">
                <a:solidFill>
                  <a:srgbClr val="FFFF00"/>
                </a:solidFill>
                <a:latin typeface="Arial Narrow" pitchFamily="34" charset="0"/>
              </a:rPr>
              <a:t>Филиал Российского военно-исторического</a:t>
            </a:r>
          </a:p>
          <a:p>
            <a:pPr>
              <a:lnSpc>
                <a:spcPts val="1400"/>
              </a:lnSpc>
              <a:defRPr/>
            </a:pPr>
            <a:r>
              <a:rPr lang="ru-RU" b="1" dirty="0" smtClean="0">
                <a:solidFill>
                  <a:srgbClr val="FFFF00"/>
                </a:solidFill>
                <a:latin typeface="Arial Narrow" pitchFamily="34" charset="0"/>
              </a:rPr>
              <a:t> общества в Республике Татарстан</a:t>
            </a:r>
            <a:endParaRPr lang="ru-RU" b="1" dirty="0">
              <a:solidFill>
                <a:srgbClr val="FFFF00"/>
              </a:solidFill>
              <a:latin typeface="Arial Narrow" pitchFamily="34" charset="0"/>
            </a:endParaRPr>
          </a:p>
        </p:txBody>
      </p:sp>
      <p:sp>
        <p:nvSpPr>
          <p:cNvPr id="19" name="AutoShape 6"/>
          <p:cNvSpPr>
            <a:spLocks noChangeArrowheads="1"/>
          </p:cNvSpPr>
          <p:nvPr/>
        </p:nvSpPr>
        <p:spPr bwMode="gray">
          <a:xfrm>
            <a:off x="2764245" y="1207660"/>
            <a:ext cx="6128235" cy="943688"/>
          </a:xfrm>
          <a:prstGeom prst="snip2DiagRect">
            <a:avLst>
              <a:gd name="adj1" fmla="val 0"/>
              <a:gd name="adj2" fmla="val 50000"/>
            </a:avLst>
          </a:prstGeom>
          <a:solidFill>
            <a:schemeClr val="accent1">
              <a:lumMod val="40000"/>
              <a:lumOff val="60000"/>
            </a:schemeClr>
          </a:solidFill>
          <a:ln w="19050" algn="ctr">
            <a:solidFill>
              <a:schemeClr val="bg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ru-RU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pitchFamily="34" charset="0"/>
            </a:endParaRPr>
          </a:p>
          <a:p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Региональное отделение всероссийской общественной </a:t>
            </a:r>
            <a:endParaRPr lang="ru-RU" dirty="0" smtClean="0">
              <a:solidFill>
                <a:srgbClr val="9A0000"/>
              </a:solidFill>
              <a:latin typeface="Arial Narrow" pitchFamily="34" charset="0"/>
            </a:endParaRPr>
          </a:p>
          <a:p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организации </a:t>
            </a:r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Русское Географическое общество </a:t>
            </a:r>
            <a:endParaRPr lang="ru-RU" dirty="0" smtClean="0">
              <a:solidFill>
                <a:srgbClr val="9A0000"/>
              </a:solidFill>
              <a:latin typeface="Arial Narrow" pitchFamily="34" charset="0"/>
            </a:endParaRPr>
          </a:p>
          <a:p>
            <a:r>
              <a:rPr lang="ru-RU" dirty="0" smtClean="0">
                <a:solidFill>
                  <a:srgbClr val="9A0000"/>
                </a:solidFill>
                <a:latin typeface="Arial Narrow" pitchFamily="34" charset="0"/>
              </a:rPr>
              <a:t>      в </a:t>
            </a:r>
            <a:r>
              <a:rPr lang="ru-RU" dirty="0">
                <a:solidFill>
                  <a:srgbClr val="9A0000"/>
                </a:solidFill>
                <a:latin typeface="Arial Narrow" pitchFamily="34" charset="0"/>
              </a:rPr>
              <a:t>Республике Татарстан</a:t>
            </a:r>
          </a:p>
          <a:p>
            <a:endParaRPr lang="ru-RU" b="1" dirty="0">
              <a:solidFill>
                <a:srgbClr val="FFFF00"/>
              </a:solidFill>
              <a:latin typeface="Arial Narrow" pitchFamily="34" charset="0"/>
            </a:endParaRPr>
          </a:p>
          <a:p>
            <a:pPr defTabSz="914400"/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4" name="AutoShape 7"/>
          <p:cNvSpPr>
            <a:spLocks noChangeArrowheads="1"/>
          </p:cNvSpPr>
          <p:nvPr/>
        </p:nvSpPr>
        <p:spPr bwMode="gray">
          <a:xfrm>
            <a:off x="3563888" y="3795886"/>
            <a:ext cx="5328592" cy="479226"/>
          </a:xfrm>
          <a:prstGeom prst="snip2DiagRect">
            <a:avLst>
              <a:gd name="adj1" fmla="val 0"/>
              <a:gd name="adj2" fmla="val 50000"/>
            </a:avLst>
          </a:prstGeom>
          <a:gradFill rotWithShape="1">
            <a:gsLst>
              <a:gs pos="46000">
                <a:schemeClr val="accent6">
                  <a:lumMod val="75000"/>
                </a:schemeClr>
              </a:gs>
              <a:gs pos="100000">
                <a:srgbClr val="F5EEB7">
                  <a:gamma/>
                  <a:tint val="5882"/>
                  <a:invGamma/>
                </a:srgbClr>
              </a:gs>
            </a:gsLst>
            <a:lin ang="0" scaled="1"/>
          </a:gradFill>
          <a:ln w="19050" algn="ctr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lnSpc>
                <a:spcPts val="1400"/>
              </a:lnSpc>
              <a:defRPr/>
            </a:pPr>
            <a:r>
              <a:rPr lang="ru-RU" b="1" dirty="0" smtClean="0">
                <a:solidFill>
                  <a:srgbClr val="C00000"/>
                </a:solidFill>
                <a:latin typeface="Arial Narrow" pitchFamily="34" charset="0"/>
              </a:rPr>
              <a:t>Филиал Российскго движения школьнико</a:t>
            </a:r>
            <a:r>
              <a:rPr lang="ru-RU" b="1" dirty="0" smtClean="0">
                <a:solidFill>
                  <a:srgbClr val="C00000"/>
                </a:solidFill>
              </a:rPr>
              <a:t>в</a:t>
            </a:r>
          </a:p>
          <a:p>
            <a:pPr>
              <a:lnSpc>
                <a:spcPts val="1400"/>
              </a:lnSpc>
              <a:defRPr/>
            </a:pPr>
            <a:r>
              <a:rPr lang="ru-RU" b="1" dirty="0" smtClean="0">
                <a:solidFill>
                  <a:srgbClr val="C00000"/>
                </a:solidFill>
              </a:rPr>
              <a:t> в Республике Татарстан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5" name="AutoShape 7"/>
          <p:cNvSpPr>
            <a:spLocks noChangeArrowheads="1"/>
          </p:cNvSpPr>
          <p:nvPr/>
        </p:nvSpPr>
        <p:spPr bwMode="gray">
          <a:xfrm>
            <a:off x="2606087" y="4515966"/>
            <a:ext cx="6264696" cy="443222"/>
          </a:xfrm>
          <a:prstGeom prst="snip2DiagRect">
            <a:avLst>
              <a:gd name="adj1" fmla="val 0"/>
              <a:gd name="adj2" fmla="val 50000"/>
            </a:avLst>
          </a:prstGeom>
          <a:gradFill rotWithShape="1">
            <a:gsLst>
              <a:gs pos="46000">
                <a:schemeClr val="tx2">
                  <a:lumMod val="60000"/>
                  <a:lumOff val="40000"/>
                </a:schemeClr>
              </a:gs>
              <a:gs pos="100000">
                <a:srgbClr val="F5EEB7">
                  <a:gamma/>
                  <a:tint val="5882"/>
                  <a:invGamma/>
                </a:srgbClr>
              </a:gs>
            </a:gsLst>
            <a:lin ang="0" scaled="1"/>
          </a:gradFill>
          <a:ln w="19050" algn="ctr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lnSpc>
                <a:spcPts val="1400"/>
              </a:lnSpc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Поисковое движение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Республики Татарстан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28" name="AutoShape 3"/>
          <p:cNvSpPr>
            <a:spLocks noChangeArrowheads="1"/>
          </p:cNvSpPr>
          <p:nvPr/>
        </p:nvSpPr>
        <p:spPr bwMode="invGray">
          <a:xfrm rot="19268025">
            <a:off x="1249781" y="2034031"/>
            <a:ext cx="1493762" cy="374609"/>
          </a:xfrm>
          <a:prstGeom prst="rightArrow">
            <a:avLst>
              <a:gd name="adj1" fmla="val 35167"/>
              <a:gd name="adj2" fmla="val 111029"/>
            </a:avLst>
          </a:prstGeom>
          <a:gradFill rotWithShape="1">
            <a:gsLst>
              <a:gs pos="0">
                <a:schemeClr val="bg2">
                  <a:gamma/>
                  <a:shade val="89020"/>
                  <a:invGamma/>
                  <a:alpha val="0"/>
                </a:schemeClr>
              </a:gs>
              <a:gs pos="100000">
                <a:schemeClr val="bg2"/>
              </a:gs>
            </a:gsLst>
            <a:lin ang="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AutoShape 3"/>
          <p:cNvSpPr>
            <a:spLocks noChangeArrowheads="1"/>
          </p:cNvSpPr>
          <p:nvPr/>
        </p:nvSpPr>
        <p:spPr bwMode="invGray">
          <a:xfrm rot="20511614">
            <a:off x="1784883" y="2403252"/>
            <a:ext cx="1493762" cy="374609"/>
          </a:xfrm>
          <a:prstGeom prst="rightArrow">
            <a:avLst>
              <a:gd name="adj1" fmla="val 35167"/>
              <a:gd name="adj2" fmla="val 111029"/>
            </a:avLst>
          </a:prstGeom>
          <a:gradFill rotWithShape="1">
            <a:gsLst>
              <a:gs pos="0">
                <a:schemeClr val="bg2">
                  <a:gamma/>
                  <a:shade val="89020"/>
                  <a:invGamma/>
                  <a:alpha val="0"/>
                </a:schemeClr>
              </a:gs>
              <a:gs pos="100000">
                <a:schemeClr val="bg2"/>
              </a:gs>
            </a:gsLst>
            <a:lin ang="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AutoShape 3"/>
          <p:cNvSpPr>
            <a:spLocks noChangeArrowheads="1"/>
          </p:cNvSpPr>
          <p:nvPr/>
        </p:nvSpPr>
        <p:spPr bwMode="invGray">
          <a:xfrm rot="1664764">
            <a:off x="2017364" y="3449703"/>
            <a:ext cx="1493762" cy="374609"/>
          </a:xfrm>
          <a:prstGeom prst="rightArrow">
            <a:avLst>
              <a:gd name="adj1" fmla="val 35167"/>
              <a:gd name="adj2" fmla="val 111029"/>
            </a:avLst>
          </a:prstGeom>
          <a:gradFill rotWithShape="1">
            <a:gsLst>
              <a:gs pos="0">
                <a:schemeClr val="bg2">
                  <a:gamma/>
                  <a:shade val="89020"/>
                  <a:invGamma/>
                  <a:alpha val="0"/>
                </a:schemeClr>
              </a:gs>
              <a:gs pos="100000">
                <a:schemeClr val="bg2"/>
              </a:gs>
            </a:gsLst>
            <a:lin ang="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AutoShape 3"/>
          <p:cNvSpPr>
            <a:spLocks noChangeArrowheads="1"/>
          </p:cNvSpPr>
          <p:nvPr/>
        </p:nvSpPr>
        <p:spPr bwMode="invGray">
          <a:xfrm rot="2795569">
            <a:off x="1543759" y="3878836"/>
            <a:ext cx="1120322" cy="499478"/>
          </a:xfrm>
          <a:prstGeom prst="rightArrow">
            <a:avLst>
              <a:gd name="adj1" fmla="val 35167"/>
              <a:gd name="adj2" fmla="val 111029"/>
            </a:avLst>
          </a:prstGeom>
          <a:gradFill rotWithShape="1">
            <a:gsLst>
              <a:gs pos="0">
                <a:schemeClr val="bg2">
                  <a:gamma/>
                  <a:shade val="89020"/>
                  <a:invGamma/>
                  <a:alpha val="0"/>
                </a:schemeClr>
              </a:gs>
              <a:gs pos="100000">
                <a:schemeClr val="bg2"/>
              </a:gs>
            </a:gsLst>
            <a:lin ang="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AutoShape 3"/>
          <p:cNvSpPr>
            <a:spLocks noChangeArrowheads="1"/>
          </p:cNvSpPr>
          <p:nvPr/>
        </p:nvSpPr>
        <p:spPr bwMode="invGray">
          <a:xfrm>
            <a:off x="2123728" y="2835845"/>
            <a:ext cx="1493762" cy="374609"/>
          </a:xfrm>
          <a:prstGeom prst="rightArrow">
            <a:avLst>
              <a:gd name="adj1" fmla="val 35167"/>
              <a:gd name="adj2" fmla="val 111029"/>
            </a:avLst>
          </a:prstGeom>
          <a:gradFill rotWithShape="1">
            <a:gsLst>
              <a:gs pos="0">
                <a:schemeClr val="bg2">
                  <a:gamma/>
                  <a:shade val="89020"/>
                  <a:invGamma/>
                  <a:alpha val="0"/>
                </a:schemeClr>
              </a:gs>
              <a:gs pos="100000">
                <a:schemeClr val="bg2"/>
              </a:gs>
            </a:gsLst>
            <a:lin ang="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203023" y="2336083"/>
            <a:ext cx="5166792" cy="448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Documents and Settings\user\Мои документы\Олег\РАБОТА\ДОКУМЕНТЫ\Мероприятия\ЮНАРМЕЕЦ\эмблема новая.gif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1"/>
          <a:stretch/>
        </p:blipFill>
        <p:spPr bwMode="auto">
          <a:xfrm>
            <a:off x="-84536" y="1483401"/>
            <a:ext cx="3384376" cy="2704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42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3219</TotalTime>
  <Words>1282</Words>
  <Application>Microsoft Office PowerPoint</Application>
  <PresentationFormat>Экран (16:9)</PresentationFormat>
  <Paragraphs>208</Paragraphs>
  <Slides>22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НОРМАТИВНЫЕ ПРАВОВЫЕ АКТЫ</vt:lpstr>
      <vt:lpstr>ПРИОРИТЕТНЫЕ НАПРАВЛЕНИЯ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Konstantin</cp:lastModifiedBy>
  <cp:revision>226</cp:revision>
  <cp:lastPrinted>2016-05-22T10:58:28Z</cp:lastPrinted>
  <dcterms:created xsi:type="dcterms:W3CDTF">2016-02-04T07:46:41Z</dcterms:created>
  <dcterms:modified xsi:type="dcterms:W3CDTF">2016-05-24T12:07:29Z</dcterms:modified>
</cp:coreProperties>
</file>